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91" r:id="rId2"/>
    <p:sldId id="551" r:id="rId3"/>
    <p:sldId id="549" r:id="rId4"/>
    <p:sldId id="294" r:id="rId5"/>
    <p:sldId id="302" r:id="rId6"/>
    <p:sldId id="288" r:id="rId7"/>
    <p:sldId id="286" r:id="rId8"/>
    <p:sldId id="306" r:id="rId9"/>
    <p:sldId id="307" r:id="rId10"/>
    <p:sldId id="305" r:id="rId11"/>
    <p:sldId id="308" r:id="rId12"/>
    <p:sldId id="309" r:id="rId13"/>
    <p:sldId id="312" r:id="rId14"/>
    <p:sldId id="311" r:id="rId15"/>
    <p:sldId id="295" r:id="rId16"/>
    <p:sldId id="313" r:id="rId17"/>
    <p:sldId id="320" r:id="rId18"/>
    <p:sldId id="290" r:id="rId19"/>
    <p:sldId id="315" r:id="rId20"/>
    <p:sldId id="316" r:id="rId21"/>
    <p:sldId id="317" r:id="rId22"/>
    <p:sldId id="318" r:id="rId23"/>
    <p:sldId id="321" r:id="rId24"/>
    <p:sldId id="319" r:id="rId25"/>
    <p:sldId id="310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40" r:id="rId36"/>
    <p:sldId id="342" r:id="rId37"/>
    <p:sldId id="341" r:id="rId38"/>
    <p:sldId id="343" r:id="rId39"/>
    <p:sldId id="344" r:id="rId40"/>
    <p:sldId id="345" r:id="rId41"/>
    <p:sldId id="346" r:id="rId42"/>
    <p:sldId id="348" r:id="rId43"/>
    <p:sldId id="347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</p:sldIdLst>
  <p:sldSz cx="12192000" cy="6858000"/>
  <p:notesSz cx="6858000" cy="9144000"/>
  <p:embeddedFontLst>
    <p:embeddedFont>
      <p:font typeface="楷体" panose="02010609060101010101" pitchFamily="49" charset="-122"/>
      <p:regular r:id="rId59"/>
    </p:embeddedFont>
    <p:embeddedFont>
      <p:font typeface="华文琥珀" panose="02010600030101010101" charset="-122"/>
      <p:regular r:id="rId60"/>
    </p:embeddedFont>
    <p:embeddedFont>
      <p:font typeface="等线" panose="02010600030101010101" charset="-122"/>
      <p:regular r:id="rId61"/>
    </p:embeddedFont>
    <p:embeddedFont>
      <p:font typeface="汉仪力量黑简" panose="02010600030101010101" charset="-122"/>
      <p:regular r:id="rId62"/>
    </p:embeddedFont>
    <p:embeddedFont>
      <p:font typeface="华文中宋" panose="02010600030101010101" charset="-122"/>
      <p:regular r:id="rId63"/>
    </p:embeddedFont>
    <p:embeddedFont>
      <p:font typeface="仿宋" panose="02010609060101010101" pitchFamily="49" charset="-122"/>
      <p:regular r:id="rId64"/>
    </p:embeddedFont>
    <p:embeddedFont>
      <p:font typeface="微软雅黑" panose="020B0503020204020204" pitchFamily="34" charset="-122"/>
      <p:regular r:id="rId65"/>
      <p:bold r:id="rId66"/>
    </p:embeddedFont>
    <p:embeddedFont>
      <p:font typeface="等线 Light" panose="02010600030101010101" charset="-122"/>
      <p:regular r:id="rId6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904F54F-1A5F-43B5-91AD-4020B6A9A863}">
          <p14:sldIdLst>
            <p14:sldId id="491"/>
            <p14:sldId id="551"/>
            <p14:sldId id="549"/>
            <p14:sldId id="294"/>
            <p14:sldId id="302"/>
            <p14:sldId id="288"/>
            <p14:sldId id="286"/>
            <p14:sldId id="306"/>
            <p14:sldId id="307"/>
            <p14:sldId id="305"/>
            <p14:sldId id="308"/>
            <p14:sldId id="309"/>
            <p14:sldId id="312"/>
            <p14:sldId id="311"/>
            <p14:sldId id="295"/>
            <p14:sldId id="313"/>
            <p14:sldId id="320"/>
            <p14:sldId id="290"/>
            <p14:sldId id="315"/>
            <p14:sldId id="316"/>
            <p14:sldId id="317"/>
            <p14:sldId id="318"/>
            <p14:sldId id="321"/>
            <p14:sldId id="319"/>
            <p14:sldId id="31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0"/>
            <p14:sldId id="342"/>
            <p14:sldId id="341"/>
            <p14:sldId id="343"/>
            <p14:sldId id="344"/>
            <p14:sldId id="345"/>
            <p14:sldId id="346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79">
          <p15:clr>
            <a:srgbClr val="A4A3A4"/>
          </p15:clr>
        </p15:guide>
        <p15:guide id="2" pos="3789">
          <p15:clr>
            <a:srgbClr val="A4A3A4"/>
          </p15:clr>
        </p15:guide>
        <p15:guide id="3" pos="5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1CC"/>
    <a:srgbClr val="3560AD"/>
    <a:srgbClr val="2F5599"/>
    <a:srgbClr val="3C6CC2"/>
    <a:srgbClr val="3865B6"/>
    <a:srgbClr val="2A4B86"/>
    <a:srgbClr val="1D3259"/>
    <a:srgbClr val="101C32"/>
    <a:srgbClr val="E7E6E6"/>
    <a:srgbClr val="980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63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0" y="222"/>
      </p:cViewPr>
      <p:guideLst>
        <p:guide orient="horz" pos="2079"/>
        <p:guide pos="3789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手机屏幕的截图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72945" y="5878872"/>
            <a:ext cx="3097616" cy="609081"/>
          </a:xfrm>
          <a:prstGeom prst="rect">
            <a:avLst/>
          </a:prstGeom>
        </p:spPr>
      </p:pic>
    </p:spTree>
  </p:cSld>
  <p:clrMapOvr>
    <a:masterClrMapping/>
  </p:clrMapOvr>
  <p:transition spd="slow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手机屏幕的截图&#10;&#10;描述已自动生成"/>
          <p:cNvPicPr>
            <a:picLocks noChangeAspect="1"/>
          </p:cNvPicPr>
          <p:nvPr userDrawn="1"/>
        </p:nvPicPr>
        <p:blipFill>
          <a:blip r:embed="rId2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77377" y="2517183"/>
            <a:ext cx="4637245" cy="911817"/>
          </a:xfrm>
          <a:prstGeom prst="rect">
            <a:avLst/>
          </a:prstGeom>
        </p:spPr>
      </p:pic>
    </p:spTree>
  </p:cSld>
  <p:clrMapOvr>
    <a:masterClrMapping/>
  </p:clrMapOvr>
  <p:transition spd="slow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手机屏幕的截图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49418" y="347868"/>
            <a:ext cx="3097616" cy="609081"/>
          </a:xfrm>
          <a:prstGeom prst="rect">
            <a:avLst/>
          </a:prstGeom>
        </p:spPr>
      </p:pic>
    </p:spTree>
  </p:cSld>
  <p:clrMapOvr>
    <a:masterClrMapping/>
  </p:clrMapOvr>
  <p:transition spd="slow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手机屏幕的截图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4" y="336716"/>
            <a:ext cx="3097616" cy="609081"/>
          </a:xfrm>
          <a:prstGeom prst="rect">
            <a:avLst/>
          </a:prstGeom>
        </p:spPr>
      </p:pic>
    </p:spTree>
  </p:cSld>
  <p:clrMapOvr>
    <a:masterClrMapping/>
  </p:clrMapOvr>
  <p:transition spd="slow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手机屏幕截图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3" b="31415"/>
          <a:stretch>
            <a:fillRect/>
          </a:stretch>
        </p:blipFill>
        <p:spPr>
          <a:xfrm>
            <a:off x="9933878" y="512956"/>
            <a:ext cx="1362307" cy="462520"/>
          </a:xfrm>
          <a:prstGeom prst="rect">
            <a:avLst/>
          </a:prstGeom>
        </p:spPr>
      </p:pic>
    </p:spTree>
  </p:cSld>
  <p:clrMapOvr>
    <a:masterClrMapping/>
  </p:clrMapOvr>
  <p:transition spd="slow" advTm="300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 advTm="3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3061" y="637831"/>
            <a:ext cx="23006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二阶段的重点</a:t>
            </a:r>
            <a:r>
              <a:rPr lang="en-US" altLang="zh-CN" sz="2000" b="1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-</a:t>
            </a:r>
            <a:r>
              <a:rPr lang="zh-CN" altLang="en-US" sz="2000" b="1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逻辑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8145" y="1165225"/>
            <a:ext cx="9382760" cy="5073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80000"/>
              </a:lnSpc>
            </a:pPr>
            <a:r>
              <a:rPr lang="zh-CN" altLang="en-US" dirty="0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咱们第二阶段学习的是js语言，学完以后会做很多高端的东西，比如说网页中的动画特效，还可以做游戏，做app，做桌面应用程序，甚至可以控制硬件，做物联网的开发。同时，课程比起第一阶段来说，是有一定难度的，需要更加用心去去学，多思考。比起收获来说，这些辛苦绝对值得。咱们第二阶段学习的js比起前面的网页布局来说，最明显的不同是多了些逻辑，逻辑这个概念比较抽象，在小孩子眼里，逻辑就是因为和所以，在成年人眼里的话，逻辑就是真和假，在宗教的眼里，逻辑就是因果。。。</a:t>
            </a:r>
            <a:endParaRPr lang="zh-CN" altLang="en-US" dirty="0">
              <a:solidFill>
                <a:schemeClr val="tx1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 algn="l">
              <a:lnSpc>
                <a:spcPct val="180000"/>
              </a:lnSpc>
            </a:pPr>
            <a:r>
              <a:rPr lang="zh-CN" altLang="en-US" dirty="0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总而言之，逻辑就是咱们通过一些概念，经过自己的分析、判断、推理、论证来理解事物。在咱们编程的过程中，慢慢习惯了这种逻辑思维的话，你会发现，我们可以将不可能变得可能，将复杂的变得简单。甚至，你慢慢会发现自己的生活也变得井井有条。且拥有逻辑思维后，你会发现智商也提高了。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win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/>
          <p:cNvSpPr/>
          <p:nvPr/>
        </p:nvSpPr>
        <p:spPr>
          <a:xfrm>
            <a:off x="4431030" y="3521075"/>
            <a:ext cx="1235075" cy="5524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历史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26260" y="1083945"/>
            <a:ext cx="2728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有了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后的网页</a:t>
            </a:r>
          </a:p>
        </p:txBody>
      </p:sp>
      <p:sp>
        <p:nvSpPr>
          <p:cNvPr id="3" name="矩形 2"/>
          <p:cNvSpPr/>
          <p:nvPr/>
        </p:nvSpPr>
        <p:spPr>
          <a:xfrm>
            <a:off x="599440" y="2232025"/>
            <a:ext cx="3495040" cy="4470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8190" y="2687320"/>
            <a:ext cx="19018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  户 名：</a:t>
            </a:r>
          </a:p>
          <a:p>
            <a:endParaRPr lang="zh-CN" altLang="en-US"/>
          </a:p>
          <a:p>
            <a:r>
              <a:rPr lang="zh-CN" altLang="en-US"/>
              <a:t>密       码：</a:t>
            </a:r>
          </a:p>
          <a:p>
            <a:endParaRPr lang="zh-CN" altLang="en-US"/>
          </a:p>
          <a:p>
            <a:r>
              <a:rPr lang="zh-CN" altLang="en-US"/>
              <a:t>确认密码：</a:t>
            </a:r>
          </a:p>
          <a:p>
            <a:endParaRPr lang="zh-CN" altLang="en-US"/>
          </a:p>
          <a:p>
            <a:r>
              <a:rPr lang="zh-CN" altLang="en-US"/>
              <a:t>。。。</a:t>
            </a:r>
          </a:p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23440" y="2686685"/>
            <a:ext cx="1706880" cy="3581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23440" y="3285490"/>
            <a:ext cx="1706880" cy="3581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123440" y="3805555"/>
            <a:ext cx="1706880" cy="3581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537970" y="5342255"/>
            <a:ext cx="1284605" cy="5200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08785" y="5418455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    册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3636010" y="2544445"/>
            <a:ext cx="575310" cy="2505710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554855" y="36131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校验数据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24600" y="3343910"/>
            <a:ext cx="76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</a:t>
            </a:r>
          </a:p>
        </p:txBody>
      </p:sp>
      <p:sp>
        <p:nvSpPr>
          <p:cNvPr id="16" name="矩形 15"/>
          <p:cNvSpPr/>
          <p:nvPr/>
        </p:nvSpPr>
        <p:spPr>
          <a:xfrm>
            <a:off x="7443470" y="2232025"/>
            <a:ext cx="3495040" cy="4470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8458835" y="3712210"/>
            <a:ext cx="1739900" cy="1104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00B050"/>
                </a:solidFill>
              </a:rPr>
              <a:t>结果</a:t>
            </a: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 flipH="1" flipV="1">
            <a:off x="4119245" y="4257675"/>
            <a:ext cx="4339590" cy="69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026920" y="1770380"/>
            <a:ext cx="147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华文琥珀" panose="02010800040101010101" charset="-122"/>
                <a:ea typeface="华文琥珀" panose="02010800040101010101" charset="-122"/>
              </a:rPr>
              <a:t>浏览器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589645" y="1800225"/>
            <a:ext cx="147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华文琥珀" panose="02010800040101010101" charset="-122"/>
                <a:ea typeface="华文琥珀" panose="02010800040101010101" charset="-122"/>
              </a:rPr>
              <a:t>远程服务器</a:t>
            </a:r>
          </a:p>
        </p:txBody>
      </p:sp>
      <p:sp>
        <p:nvSpPr>
          <p:cNvPr id="30" name="右箭头 29"/>
          <p:cNvSpPr/>
          <p:nvPr/>
        </p:nvSpPr>
        <p:spPr>
          <a:xfrm>
            <a:off x="5820410" y="3712210"/>
            <a:ext cx="1268730" cy="227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431030" y="5050155"/>
            <a:ext cx="3032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大大节省了服务器的开销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历史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26260" y="1083945"/>
            <a:ext cx="2728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浏览器大战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3272790"/>
            <a:ext cx="3571875" cy="685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0" y="1215390"/>
            <a:ext cx="1969135" cy="1894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13560" y="3958590"/>
            <a:ext cx="1675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JavaScript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22410" y="3109595"/>
            <a:ext cx="2130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JScript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81470" y="5710555"/>
            <a:ext cx="15805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/>
              <a:t>ScriptEase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930" y="2391410"/>
            <a:ext cx="2752725" cy="244792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4371975" y="2891790"/>
            <a:ext cx="1040765" cy="61785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7703185" y="2654935"/>
            <a:ext cx="1040765" cy="61785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6534150" y="4777740"/>
            <a:ext cx="812800" cy="84518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历史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26260" y="1083945"/>
            <a:ext cx="2728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标准统一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30" y="3799840"/>
            <a:ext cx="4155440" cy="29368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" y="3825240"/>
            <a:ext cx="5039995" cy="291147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576070" y="2284095"/>
            <a:ext cx="3434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ECMA</a:t>
            </a:r>
            <a:r>
              <a:rPr lang="zh-CN" altLang="en-US"/>
              <a:t>：</a:t>
            </a:r>
            <a:r>
              <a:rPr lang="zh-CN" altLang="en-US" b="1"/>
              <a:t>欧洲计算机制造商协会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51755" y="2052955"/>
            <a:ext cx="60344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800" b="1"/>
              <a:t>标准：</a:t>
            </a:r>
            <a:r>
              <a:rPr lang="en-US" altLang="zh-CN" sz="4800" b="1"/>
              <a:t>ECMAScript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87270" y="2884170"/>
            <a:ext cx="5450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是什么</a:t>
            </a: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6149" y="2468659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57"/>
          <p:cNvSpPr>
            <a:spLocks noChangeArrowheads="1"/>
          </p:cNvSpPr>
          <p:nvPr/>
        </p:nvSpPr>
        <p:spPr bwMode="auto">
          <a:xfrm>
            <a:off x="0" y="15338"/>
            <a:ext cx="53955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</a:t>
            </a: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</a:t>
            </a:r>
            <a:r>
              <a:rPr lang="en-US" altLang="zh-CN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是什么</a:t>
            </a:r>
          </a:p>
        </p:txBody>
      </p:sp>
      <p:sp>
        <p:nvSpPr>
          <p:cNvPr id="24" name="矩形: 对角圆角 23"/>
          <p:cNvSpPr/>
          <p:nvPr/>
        </p:nvSpPr>
        <p:spPr>
          <a:xfrm>
            <a:off x="0" y="854200"/>
            <a:ext cx="4400191" cy="1147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9339" y="2043478"/>
            <a:ext cx="2026661" cy="20347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660" y="2043478"/>
            <a:ext cx="2009652" cy="20301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972" y="2043478"/>
            <a:ext cx="2009652" cy="20301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598" y="2045789"/>
            <a:ext cx="2030144" cy="2030144"/>
          </a:xfrm>
          <a:prstGeom prst="rect">
            <a:avLst/>
          </a:prstGeom>
        </p:spPr>
      </p:pic>
      <p:sp>
        <p:nvSpPr>
          <p:cNvPr id="18" name="TextBox 57"/>
          <p:cNvSpPr>
            <a:spLocks noChangeArrowheads="1"/>
          </p:cNvSpPr>
          <p:nvPr/>
        </p:nvSpPr>
        <p:spPr bwMode="auto">
          <a:xfrm>
            <a:off x="1131959" y="4740306"/>
            <a:ext cx="2821418" cy="71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有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HTML 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是页面的结构，也就是一个页面的骨架。几个骨头，几个眼睛，几个鼻子，几个嘴。</a:t>
            </a:r>
          </a:p>
        </p:txBody>
      </p:sp>
      <p:sp>
        <p:nvSpPr>
          <p:cNvPr id="19" name="TextBox 57"/>
          <p:cNvSpPr>
            <a:spLocks noChangeArrowheads="1"/>
          </p:cNvSpPr>
          <p:nvPr/>
        </p:nvSpPr>
        <p:spPr bwMode="auto">
          <a:xfrm>
            <a:off x="4735777" y="4740306"/>
            <a:ext cx="2821418" cy="95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    CSS 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是页面的样式， 也就是长成什么样子。骨头都是怎么排列的， 眼睛和嘴的位置关系是什么，一身毛是什么颜色的</a:t>
            </a:r>
          </a:p>
        </p:txBody>
      </p:sp>
      <p:sp>
        <p:nvSpPr>
          <p:cNvPr id="20" name="TextBox 57"/>
          <p:cNvSpPr>
            <a:spLocks noChangeArrowheads="1"/>
          </p:cNvSpPr>
          <p:nvPr/>
        </p:nvSpPr>
        <p:spPr bwMode="auto">
          <a:xfrm>
            <a:off x="8210033" y="4740305"/>
            <a:ext cx="2904253" cy="95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1865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  JS </a:t>
            </a: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是页面的行为， 也就是这个能干什么。翅膀可以上下煽动，让自己飞起来嘴可以开合开合，能吃东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西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1865"/>
              </a:lnSpc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1400" dirty="0">
                <a:solidFill>
                  <a:schemeClr val="tx1"/>
                </a:solidFill>
                <a:cs typeface="+mn-ea"/>
                <a:sym typeface="+mn-lt"/>
              </a:rPr>
              <a:t>  ……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031150" y="4178443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HTML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87072" y="417844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CSS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50880" y="4178443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JavaScript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2713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的应用场景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02080" y="1569720"/>
            <a:ext cx="9441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01.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表单验证：规范用户输入数据，和后台数据进行交互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97635" y="2125345"/>
            <a:ext cx="9441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02. 网页特效：给页面内容加行为，让页面动起来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97635" y="2629535"/>
            <a:ext cx="9441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03. 游戏开发：飞机大战、打砖块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97635" y="3181985"/>
            <a:ext cx="94418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04.物联网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：基本上，凡具备Web浏览器的设备，就能运行JavaScript。 参考网址：https://zhuanlan.zhihu.com/p/45509947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27324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H5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的关系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160780" y="1770380"/>
            <a:ext cx="892429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h5，是html的下一个版本，很强大，就目前而言，我们知道的h5只是一些标签，并不能完美的展示出他的强大之处，加入js后，才能激活这些标签深层次的功能。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87270" y="2884170"/>
            <a:ext cx="5450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书写</a:t>
            </a: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6149" y="2468659"/>
            <a:ext cx="1560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02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08"/>
          <a:stretch>
            <a:fillRect/>
          </a:stretch>
        </p:blipFill>
        <p:spPr>
          <a:xfrm>
            <a:off x="4361055" y="5896992"/>
            <a:ext cx="3469887" cy="410675"/>
          </a:xfrm>
          <a:prstGeom prst="rect">
            <a:avLst/>
          </a:prstGeom>
        </p:spPr>
      </p:pic>
      <p:sp>
        <p:nvSpPr>
          <p:cNvPr id="12" name="矩形: 对角圆角 11"/>
          <p:cNvSpPr/>
          <p:nvPr/>
        </p:nvSpPr>
        <p:spPr>
          <a:xfrm>
            <a:off x="0" y="831631"/>
            <a:ext cx="4400191" cy="1147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57"/>
          <p:cNvSpPr>
            <a:spLocks noChangeArrowheads="1"/>
          </p:cNvSpPr>
          <p:nvPr/>
        </p:nvSpPr>
        <p:spPr bwMode="auto">
          <a:xfrm>
            <a:off x="0" y="0"/>
            <a:ext cx="618744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</a:t>
            </a: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JavaScript 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书写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90282" y="2584794"/>
            <a:ext cx="4092384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1.</a:t>
            </a:r>
            <a:r>
              <a:rPr lang="zh-CN" altLang="en-US" sz="2400" dirty="0">
                <a:solidFill>
                  <a:schemeClr val="bg1"/>
                </a:solidFill>
              </a:rPr>
              <a:t>行内式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2.</a:t>
            </a:r>
            <a:r>
              <a:rPr lang="zh-CN" altLang="en-US" sz="2400" dirty="0">
                <a:solidFill>
                  <a:schemeClr val="bg1"/>
                </a:solidFill>
              </a:rPr>
              <a:t>内嵌式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3.</a:t>
            </a:r>
            <a:r>
              <a:rPr lang="zh-CN" altLang="en-US" sz="2400" dirty="0">
                <a:solidFill>
                  <a:schemeClr val="bg1"/>
                </a:solidFill>
              </a:rPr>
              <a:t>外链式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2205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的书写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192530" y="770255"/>
            <a:ext cx="892429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01. </a:t>
            </a:r>
            <a:r>
              <a:rPr lang="zh-CN" altLang="en-US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行内式</a:t>
            </a:r>
            <a:r>
              <a:rPr lang="en-US" altLang="zh-CN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83335" y="2030095"/>
            <a:ext cx="7152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写在</a:t>
            </a:r>
            <a:r>
              <a:rPr lang="en-US" altLang="zh-CN" sz="2400" b="1"/>
              <a:t>html</a:t>
            </a:r>
            <a:r>
              <a:rPr lang="zh-CN" altLang="en-US" sz="2400" b="1"/>
              <a:t>标签的属性内</a:t>
            </a:r>
          </a:p>
          <a:p>
            <a:r>
              <a:rPr lang="zh-CN" altLang="en-US" sz="2400" b="1"/>
              <a:t>通过行为触发执行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5" y="3401060"/>
            <a:ext cx="10691495" cy="607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3061" y="637831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逻辑收获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0578" y="1083733"/>
            <a:ext cx="9505244" cy="49121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210000"/>
              </a:lnSpc>
            </a:pPr>
            <a:r>
              <a:rPr lang="zh-CN" altLang="en-US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咱们二阶段的学习目标就是</a:t>
            </a:r>
            <a:r>
              <a:rPr lang="en-US" altLang="zh-CN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js</a:t>
            </a:r>
            <a:r>
              <a:rPr lang="zh-CN" altLang="en-US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这门语言，它是前端的精华，是前端的核心，</a:t>
            </a:r>
            <a:r>
              <a:rPr lang="en-US" altLang="zh-CN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js</a:t>
            </a:r>
            <a:r>
              <a:rPr lang="zh-CN" altLang="en-US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除了可以单独开发项目以外，很多框架和插件都</a:t>
            </a:r>
            <a:endParaRPr lang="zh-CN" altLang="en-US" b="1">
              <a:solidFill>
                <a:schemeClr val="tx1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>
              <a:lnSpc>
                <a:spcPct val="210000"/>
              </a:lnSpc>
            </a:pPr>
            <a:r>
              <a:rPr lang="zh-CN" altLang="en-US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是使用</a:t>
            </a:r>
            <a:r>
              <a:rPr lang="en-US" altLang="zh-CN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js</a:t>
            </a:r>
            <a:r>
              <a:rPr lang="zh-CN" altLang="en-US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来编写的，学好二阶段的</a:t>
            </a:r>
            <a:r>
              <a:rPr lang="en-US" altLang="zh-CN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js</a:t>
            </a:r>
            <a:r>
              <a:rPr lang="zh-CN" altLang="en-US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，才能对各种框架的原理有一个深刻的理解，才能为咱们第三阶段的学习打好基础。所以</a:t>
            </a:r>
            <a:endParaRPr lang="zh-CN" altLang="en-US" b="1">
              <a:solidFill>
                <a:schemeClr val="tx1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>
              <a:lnSpc>
                <a:spcPct val="210000"/>
              </a:lnSpc>
            </a:pPr>
            <a:r>
              <a:rPr lang="zh-CN" altLang="en-US" b="1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二阶段的学习至关重要，一定要认真学好它。</a:t>
            </a:r>
          </a:p>
          <a:p>
            <a:pPr defTabSz="457200">
              <a:lnSpc>
                <a:spcPct val="230000"/>
              </a:lnSpc>
            </a:pPr>
            <a:r>
              <a:rPr lang="zh-CN" altLang="en-US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多练习还是必要的，古人曾说：“书读百遍，其义自见”，咱们代码有些不太好理解的，写多了就理解了。</a:t>
            </a:r>
            <a:endParaRPr lang="zh-CN" altLang="en-US">
              <a:solidFill>
                <a:schemeClr val="tx1"/>
              </a:solidFill>
              <a:latin typeface="Hannotate SC" charset="-122"/>
              <a:ea typeface="Hannotate SC" charset="-122"/>
              <a:cs typeface="Hannotate SC" charset="-122"/>
            </a:endParaRPr>
          </a:p>
          <a:p>
            <a:pPr defTabSz="457200">
              <a:lnSpc>
                <a:spcPct val="230000"/>
              </a:lnSpc>
            </a:pPr>
            <a:r>
              <a:rPr lang="zh-CN" altLang="en-US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所以，咱们第二阶段的学习方法：</a:t>
            </a:r>
            <a:r>
              <a:rPr lang="en-US" altLang="zh-CN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、多练习 </a:t>
            </a:r>
            <a:r>
              <a:rPr lang="en-US" altLang="zh-CN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、尝试用不同思路去思考解决</a:t>
            </a:r>
            <a:r>
              <a:rPr lang="zh-CN" altLang="en-US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方</a:t>
            </a:r>
            <a:r>
              <a:rPr lang="zh-CN" altLang="en-US" smtClean="0">
                <a:solidFill>
                  <a:schemeClr val="tx1"/>
                </a:solidFill>
                <a:latin typeface="Hannotate SC" charset="-122"/>
                <a:ea typeface="Hannotate SC" charset="-122"/>
                <a:cs typeface="Hannotate SC" charset="-122"/>
                <a:sym typeface="+mn-ea"/>
              </a:rPr>
              <a:t>案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win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2205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的书写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192530" y="770255"/>
            <a:ext cx="892429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02. </a:t>
            </a:r>
            <a:r>
              <a:rPr lang="zh-CN" altLang="en-US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内联式</a:t>
            </a:r>
            <a:r>
              <a:rPr lang="en-US" altLang="zh-CN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92530" y="2012315"/>
            <a:ext cx="7152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在</a:t>
            </a:r>
            <a:r>
              <a:rPr lang="en-US" altLang="zh-CN" sz="2400" b="1"/>
              <a:t>html</a:t>
            </a:r>
            <a:r>
              <a:rPr lang="zh-CN" altLang="en-US" sz="2400" b="1"/>
              <a:t>中，体现为一个双标签，标签名为</a:t>
            </a:r>
            <a:r>
              <a:rPr lang="en-US" altLang="zh-CN" sz="2400" b="1"/>
              <a:t>script</a:t>
            </a:r>
          </a:p>
          <a:p>
            <a:r>
              <a:rPr lang="zh-CN" altLang="en-US" sz="2400" b="1"/>
              <a:t>页面加载就执行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90" y="3361055"/>
            <a:ext cx="6072505" cy="140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2205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的书写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192530" y="770255"/>
            <a:ext cx="892429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03. </a:t>
            </a:r>
            <a:r>
              <a:rPr lang="zh-CN" altLang="en-US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外联式</a:t>
            </a:r>
            <a:r>
              <a:rPr lang="en-US" altLang="zh-CN" sz="20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92530" y="2012315"/>
            <a:ext cx="7152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代码在一个单独的</a:t>
            </a:r>
            <a:r>
              <a:rPr lang="en-US" altLang="zh-CN" sz="2400" b="1"/>
              <a:t>js</a:t>
            </a:r>
            <a:r>
              <a:rPr lang="zh-CN" altLang="en-US" sz="2400" b="1"/>
              <a:t>后缀的文件中</a:t>
            </a:r>
          </a:p>
          <a:p>
            <a:r>
              <a:rPr lang="zh-CN" altLang="en-US" sz="2400" b="1"/>
              <a:t>在</a:t>
            </a:r>
            <a:r>
              <a:rPr lang="en-US" altLang="zh-CN" sz="2400" b="1"/>
              <a:t>html</a:t>
            </a:r>
            <a:r>
              <a:rPr lang="zh-CN" altLang="en-US" sz="2400" b="1"/>
              <a:t>中通过</a:t>
            </a:r>
            <a:r>
              <a:rPr lang="en-US" altLang="zh-CN" sz="2400" b="1"/>
              <a:t>script</a:t>
            </a:r>
            <a:r>
              <a:rPr lang="zh-CN" altLang="en-US" sz="2400" b="1"/>
              <a:t>标签的</a:t>
            </a:r>
            <a:r>
              <a:rPr lang="en-US" altLang="zh-CN" sz="2400" b="1"/>
              <a:t>src</a:t>
            </a:r>
            <a:r>
              <a:rPr lang="zh-CN" altLang="en-US" sz="2400" b="1"/>
              <a:t>属性引入</a:t>
            </a:r>
          </a:p>
          <a:p>
            <a:r>
              <a:rPr lang="zh-CN" altLang="en-US" sz="2400" b="1"/>
              <a:t>页面加载就执行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" y="3622675"/>
            <a:ext cx="4168140" cy="1384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35" y="3967480"/>
            <a:ext cx="6129655" cy="694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2205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的书写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192530" y="770255"/>
            <a:ext cx="89242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>
                <a:latin typeface="汉仪力量黑简" panose="00020600040101010101" pitchFamily="18" charset="-122"/>
                <a:ea typeface="汉仪力量黑简" panose="00020600040101010101" pitchFamily="18" charset="-122"/>
                <a:cs typeface="汉仪力量黑简" panose="00020600040101010101" pitchFamily="18" charset="-122"/>
              </a:rPr>
              <a:t>注意：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04354" y="2305974"/>
            <a:ext cx="69108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行内真的很少用，几乎不用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内嵌和外链不能共用一个script标签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外链的script标签原则上来说可以放在任何位置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外链的script属性为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src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，不是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href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，不是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href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，不是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href</a:t>
            </a: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…</a:t>
            </a:r>
            <a:endParaRPr lang="en-US" altLang="zh-CN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4798060"/>
            <a:ext cx="1605280" cy="160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87270" y="2884170"/>
            <a:ext cx="7239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基本语法【重点】</a:t>
            </a: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6149" y="2468659"/>
            <a:ext cx="156083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03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08"/>
          <a:stretch>
            <a:fillRect/>
          </a:stretch>
        </p:blipFill>
        <p:spPr>
          <a:xfrm>
            <a:off x="4361055" y="5896992"/>
            <a:ext cx="3469887" cy="410675"/>
          </a:xfrm>
          <a:prstGeom prst="rect">
            <a:avLst/>
          </a:prstGeom>
        </p:spPr>
      </p:pic>
      <p:sp>
        <p:nvSpPr>
          <p:cNvPr id="12" name="矩形: 对角圆角 11"/>
          <p:cNvSpPr/>
          <p:nvPr/>
        </p:nvSpPr>
        <p:spPr>
          <a:xfrm>
            <a:off x="0" y="831631"/>
            <a:ext cx="4400191" cy="1147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57"/>
          <p:cNvSpPr>
            <a:spLocks noChangeArrowheads="1"/>
          </p:cNvSpPr>
          <p:nvPr/>
        </p:nvSpPr>
        <p:spPr bwMode="auto">
          <a:xfrm>
            <a:off x="0" y="0"/>
            <a:ext cx="618744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</a:t>
            </a: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JavaScript 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99915" y="1866900"/>
            <a:ext cx="46615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JS</a:t>
            </a:r>
            <a:r>
              <a:rPr lang="zh-CN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三大组成部分</a:t>
            </a:r>
            <a:endParaRPr lang="en-US" altLang="zh-CN" sz="2400" dirty="0">
              <a:solidFill>
                <a:schemeClr val="bg1"/>
              </a:solidFill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JS</a:t>
            </a:r>
            <a:r>
              <a:rPr lang="zh-CN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</a:t>
            </a:r>
            <a:r>
              <a:rPr lang="en-US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注释</a:t>
            </a:r>
            <a:endParaRPr lang="en-US" altLang="zh-CN" sz="2400" dirty="0">
              <a:solidFill>
                <a:schemeClr val="bg1"/>
              </a:solidFill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JS</a:t>
            </a:r>
            <a:r>
              <a:rPr lang="zh-CN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的变量</a:t>
            </a:r>
            <a:endParaRPr lang="en-US" altLang="zh-CN" sz="2400" dirty="0">
              <a:solidFill>
                <a:schemeClr val="bg1"/>
              </a:solidFill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JS</a:t>
            </a:r>
            <a:r>
              <a:rPr lang="zh-CN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的数据类型</a:t>
            </a:r>
            <a:endParaRPr lang="en-US" altLang="zh-CN" sz="2400" dirty="0">
              <a:solidFill>
                <a:schemeClr val="bg1"/>
              </a:solidFill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zh-CN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JS</a:t>
            </a:r>
            <a:r>
              <a:rPr lang="zh-CN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endParaRPr lang="en-US" altLang="zh-CN" sz="2400" dirty="0">
              <a:solidFill>
                <a:schemeClr val="bg1"/>
              </a:solidFill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2967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三大组成部分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26260" y="4827905"/>
            <a:ext cx="70015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ECMAScript：语法</a:t>
            </a:r>
          </a:p>
          <a:p>
            <a:endParaRPr lang="zh-CN" altLang="en-US"/>
          </a:p>
          <a:p>
            <a:r>
              <a:rPr lang="zh-CN" altLang="en-US"/>
              <a:t>BOM：提供了操作浏览器对象的一套方法</a:t>
            </a:r>
          </a:p>
          <a:p>
            <a:endParaRPr lang="zh-CN" altLang="en-US"/>
          </a:p>
          <a:p>
            <a:r>
              <a:rPr lang="zh-CN" altLang="en-US"/>
              <a:t>DOM：提供了操作文档对象的方法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60" y="1670050"/>
            <a:ext cx="8124825" cy="272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注释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45" y="1447165"/>
            <a:ext cx="3819525" cy="2533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7000" y="4436110"/>
            <a:ext cx="7835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告诉所有能看到我的人，这到底是咋回事！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注释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15" y="4454525"/>
            <a:ext cx="3231515" cy="2143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50315" y="1778000"/>
            <a:ext cx="78359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</a:rPr>
              <a:t>js</a:t>
            </a:r>
            <a:r>
              <a:rPr lang="zh-CN" altLang="en-US" sz="2800" b="1">
                <a:solidFill>
                  <a:schemeClr val="tx1"/>
                </a:solidFill>
              </a:rPr>
              <a:t>的注释分两种，单行和多行</a:t>
            </a:r>
          </a:p>
          <a:p>
            <a:r>
              <a:rPr lang="en-US" altLang="zh-CN" sz="2800" b="1">
                <a:solidFill>
                  <a:schemeClr val="tx1"/>
                </a:solidFill>
              </a:rPr>
              <a:t>	</a:t>
            </a:r>
            <a:r>
              <a:rPr lang="zh-CN" altLang="en-US" sz="2800" b="1">
                <a:solidFill>
                  <a:schemeClr val="tx1"/>
                </a:solidFill>
              </a:rPr>
              <a:t>单行注释：    </a:t>
            </a:r>
            <a:r>
              <a:rPr lang="en-US" altLang="zh-CN" sz="2800" b="1">
                <a:solidFill>
                  <a:schemeClr val="tx1"/>
                </a:solidFill>
              </a:rPr>
              <a:t>// </a:t>
            </a:r>
            <a:r>
              <a:rPr lang="zh-CN" altLang="en-US" sz="2800" b="1">
                <a:solidFill>
                  <a:schemeClr val="tx1"/>
                </a:solidFill>
              </a:rPr>
              <a:t>被注释的内容</a:t>
            </a:r>
          </a:p>
          <a:p>
            <a:r>
              <a:rPr lang="en-US" altLang="zh-CN" sz="2800" b="1">
                <a:solidFill>
                  <a:schemeClr val="tx1"/>
                </a:solidFill>
              </a:rPr>
              <a:t>	</a:t>
            </a:r>
            <a:r>
              <a:rPr lang="zh-CN" altLang="en-US" sz="2800" b="1">
                <a:solidFill>
                  <a:schemeClr val="tx1"/>
                </a:solidFill>
              </a:rPr>
              <a:t>多行注释：</a:t>
            </a:r>
          </a:p>
          <a:p>
            <a:r>
              <a:rPr lang="en-US" altLang="zh-CN" sz="2800" b="1">
                <a:solidFill>
                  <a:schemeClr val="tx1"/>
                </a:solidFill>
              </a:rPr>
              <a:t>		/*</a:t>
            </a:r>
          </a:p>
          <a:p>
            <a:r>
              <a:rPr lang="en-US" altLang="zh-CN" sz="2800" b="1">
                <a:solidFill>
                  <a:schemeClr val="tx1"/>
                </a:solidFill>
              </a:rPr>
              <a:t>			</a:t>
            </a:r>
            <a:r>
              <a:rPr lang="zh-CN" altLang="en-US" sz="2800" b="1">
                <a:solidFill>
                  <a:schemeClr val="tx1"/>
                </a:solidFill>
              </a:rPr>
              <a:t>第一行注释</a:t>
            </a:r>
          </a:p>
          <a:p>
            <a:r>
              <a:rPr lang="en-US" altLang="zh-CN" sz="2800" b="1">
                <a:solidFill>
                  <a:schemeClr val="tx1"/>
                </a:solidFill>
              </a:rPr>
              <a:t>			</a:t>
            </a:r>
            <a:r>
              <a:rPr lang="zh-CN" altLang="en-US" sz="2800" b="1">
                <a:solidFill>
                  <a:schemeClr val="tx1"/>
                </a:solidFill>
              </a:rPr>
              <a:t>第二行注释</a:t>
            </a:r>
          </a:p>
          <a:p>
            <a:r>
              <a:rPr lang="en-US" altLang="zh-CN" sz="2800" b="1">
                <a:solidFill>
                  <a:schemeClr val="tx1"/>
                </a:solidFill>
              </a:rPr>
              <a:t>			</a:t>
            </a:r>
            <a:r>
              <a:rPr lang="zh-CN" altLang="en-US" sz="2800" b="1">
                <a:solidFill>
                  <a:schemeClr val="tx1"/>
                </a:solidFill>
              </a:rPr>
              <a:t>。。。</a:t>
            </a:r>
            <a:endParaRPr lang="en-US" altLang="zh-CN" sz="2800" b="1">
              <a:solidFill>
                <a:schemeClr val="tx1"/>
              </a:solidFill>
            </a:endParaRPr>
          </a:p>
          <a:p>
            <a:r>
              <a:rPr lang="en-US" altLang="zh-CN" sz="2800" b="1">
                <a:solidFill>
                  <a:schemeClr val="tx1"/>
                </a:solidFill>
              </a:rPr>
              <a:t>		*/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75" y="4017010"/>
            <a:ext cx="3818255" cy="2581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08"/>
          <a:stretch>
            <a:fillRect/>
          </a:stretch>
        </p:blipFill>
        <p:spPr>
          <a:xfrm>
            <a:off x="4361055" y="5896992"/>
            <a:ext cx="3469887" cy="410675"/>
          </a:xfrm>
          <a:prstGeom prst="rect">
            <a:avLst/>
          </a:prstGeom>
        </p:spPr>
      </p:pic>
      <p:sp>
        <p:nvSpPr>
          <p:cNvPr id="12" name="矩形: 对角圆角 11"/>
          <p:cNvSpPr/>
          <p:nvPr/>
        </p:nvSpPr>
        <p:spPr>
          <a:xfrm>
            <a:off x="0" y="831631"/>
            <a:ext cx="4400191" cy="1147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57"/>
          <p:cNvSpPr>
            <a:spLocks noChangeArrowheads="1"/>
          </p:cNvSpPr>
          <p:nvPr/>
        </p:nvSpPr>
        <p:spPr bwMode="auto">
          <a:xfrm>
            <a:off x="0" y="0"/>
            <a:ext cx="618744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</a:t>
            </a: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JavaScript 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的变量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99915" y="2287270"/>
            <a:ext cx="46278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什么是变量</a:t>
            </a:r>
            <a:endParaRPr lang="en-US" altLang="zh-CN" sz="24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如何创建变量</a:t>
            </a:r>
            <a:endParaRPr lang="en-US" altLang="zh-CN" sz="24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命名规则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关键字和保留字</a:t>
            </a:r>
            <a:endParaRPr lang="en-US" altLang="zh-CN" sz="24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存储数据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2165985"/>
            <a:ext cx="3307715" cy="2526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66055" y="2583180"/>
            <a:ext cx="58521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简单来说，变量就是一个容器</a:t>
            </a:r>
          </a:p>
          <a:p>
            <a:endParaRPr lang="zh-CN" altLang="en-US" sz="2400" b="1"/>
          </a:p>
          <a:p>
            <a:r>
              <a:rPr lang="zh-CN" altLang="en-US" sz="2400" b="1"/>
              <a:t>可以存储数据的容器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27124" y="1084075"/>
            <a:ext cx="33951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01. 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什么是变量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3061" y="637831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000" dirty="0"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课程内容</a:t>
            </a:r>
            <a:r>
              <a:rPr lang="zh-CN" sz="2000" dirty="0"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介绍</a:t>
            </a:r>
            <a:endParaRPr lang="zh-CN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145" y="1165225"/>
            <a:ext cx="9382760" cy="5077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阶段课程总时长：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前四周：基础阶段</a:t>
            </a:r>
          </a:p>
          <a:p>
            <a:pPr lvl="1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第一周：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的基础语法，分支语句，循环语句，函数，作用域，递归等</a:t>
            </a:r>
          </a:p>
          <a:p>
            <a:pPr lvl="1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第二周：数组，字符串，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ES5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Math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对象，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Date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对象，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对象，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对象等</a:t>
            </a:r>
          </a:p>
          <a:p>
            <a:pPr lvl="1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第三周：事件对象，正则表达式，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语法，高级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操作等</a:t>
            </a:r>
          </a:p>
          <a:p>
            <a:pPr lvl="1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第四周：面向对象，面向对象案例，阶段考试</a:t>
            </a:r>
          </a:p>
          <a:p>
            <a:pPr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后四周：进阶阶段</a:t>
            </a:r>
          </a:p>
          <a:p>
            <a:pPr lvl="1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第五周：前后端交互，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Ajax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bootstrap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，易错系统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第六周：闭包，继承，设计模式，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类库等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第七周：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Nodejs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SASS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Gulp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等框架和工具的应用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第八周：项目周，升阶段考试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win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27125" y="1083945"/>
            <a:ext cx="3493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02.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如何创建变量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1986280"/>
            <a:ext cx="3896995" cy="28860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0310" y="2648585"/>
            <a:ext cx="37877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2000" b="1"/>
              <a:t>创建变量就是给定义一个容器，并起个名字</a:t>
            </a:r>
          </a:p>
          <a:p>
            <a:pPr>
              <a:lnSpc>
                <a:spcPct val="160000"/>
              </a:lnSpc>
            </a:pPr>
            <a:endParaRPr lang="zh-CN" altLang="en-US" sz="2000" b="1"/>
          </a:p>
          <a:p>
            <a:pPr>
              <a:lnSpc>
                <a:spcPct val="160000"/>
              </a:lnSpc>
            </a:pPr>
            <a:r>
              <a:rPr lang="zh-CN" altLang="en-US" sz="2000" b="1"/>
              <a:t>使用</a:t>
            </a:r>
            <a:r>
              <a:rPr lang="en-US" altLang="zh-CN" sz="2000" b="1"/>
              <a:t>var</a:t>
            </a:r>
            <a:r>
              <a:rPr lang="zh-CN" altLang="en-US" sz="2000" b="1"/>
              <a:t>关键字，后面跟变量名</a:t>
            </a:r>
          </a:p>
          <a:p>
            <a:pPr>
              <a:lnSpc>
                <a:spcPct val="160000"/>
              </a:lnSpc>
            </a:pPr>
            <a:endParaRPr lang="zh-CN" altLang="en-US" sz="20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20" y="4872355"/>
            <a:ext cx="2340610" cy="86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27125" y="1083945"/>
            <a:ext cx="34931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03.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变量名的规则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60" y="2512060"/>
            <a:ext cx="2590800" cy="2971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96359" y="2012869"/>
            <a:ext cx="6912129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+mn-ea"/>
              </a:rPr>
              <a:t>可以使用数字0-9，字母a-</a:t>
            </a:r>
            <a:r>
              <a:rPr lang="en-US" altLang="en-US" b="1" dirty="0" err="1">
                <a:solidFill>
                  <a:schemeClr val="tx1"/>
                </a:solidFill>
                <a:latin typeface="+mn-ea"/>
              </a:rPr>
              <a:t>zA</a:t>
            </a:r>
            <a:r>
              <a:rPr lang="en-US" altLang="en-US" b="1" dirty="0">
                <a:solidFill>
                  <a:schemeClr val="tx1"/>
                </a:solidFill>
                <a:latin typeface="+mn-ea"/>
              </a:rPr>
              <a:t>-Z，下划线_，美元符$ 组成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+mn-ea"/>
              </a:rPr>
              <a:t>不允许以数字开头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+mn-ea"/>
              </a:rPr>
              <a:t>不允许使用中文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+mn-ea"/>
              </a:rPr>
              <a:t>区分大小写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+mn-ea"/>
              </a:rPr>
              <a:t>不允许使用关键字和保留字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+mn-ea"/>
              </a:rPr>
              <a:t>尽量语义化 - 词必达意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chemeClr val="tx1"/>
                </a:solidFill>
                <a:latin typeface="+mn-ea"/>
              </a:rPr>
              <a:t>尽量驼峰式 - 由多个单词组成时，每个单词的首字母大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27125" y="1083945"/>
            <a:ext cx="593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04. </a:t>
            </a:r>
            <a:r>
              <a:rPr lang="en-US" altLang="en-US" sz="2000" b="1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 关键字和保留字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39215" y="1515110"/>
          <a:ext cx="4163060" cy="201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关键字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do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 err="1">
                          <a:effectLst/>
                        </a:rPr>
                        <a:t>instanceof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typeof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case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else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new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var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catch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finally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return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void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continue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for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switch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while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debugger*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function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this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with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default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if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throw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delete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try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let*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yield*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339215" y="3526790"/>
          <a:ext cx="4163060" cy="2626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07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74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保留字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abstract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enum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 dirty="0">
                          <a:effectLst/>
                        </a:rPr>
                        <a:t>short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boolean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export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interface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static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byte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extends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long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super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char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final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native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synchronized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3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class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float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package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throws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const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goto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private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transient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debugger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implenments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protected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volatile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double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import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public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5501640" y="1515110"/>
          <a:ext cx="4622800" cy="3006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98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尽量不要使用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arguments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Error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Math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String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Array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eval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NaN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super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Boolean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EvalError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Number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synchronized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Date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Function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Object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throws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decodeURI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Infinity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parseFloat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transient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decodeURIComponent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isFinite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parseInt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volatile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encodeURI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isNaN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RangeError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regExp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encodeURIComponent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u="none" strike="noStrike">
                          <a:effectLst/>
                        </a:rPr>
                        <a:t>JSON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　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074980" y="4677105"/>
            <a:ext cx="49961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小技巧：</a:t>
            </a:r>
          </a:p>
          <a:p>
            <a:endParaRPr kumimoji="1" lang="en-US" altLang="en-US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r>
              <a:rPr kumimoji="1" lang="en-US" altLang="en-US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     只要在 </a:t>
            </a:r>
            <a:r>
              <a:rPr kumimoji="1" lang="en-US" altLang="en-US" b="1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js</a:t>
            </a:r>
            <a:r>
              <a:rPr kumimoji="1" lang="en-US" altLang="en-US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中已经有功能的单词，都不要使用</a:t>
            </a:r>
          </a:p>
          <a:p>
            <a:endParaRPr kumimoji="1" lang="en-US" altLang="en-US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r>
              <a:rPr kumimoji="1" lang="en-US" altLang="en-US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     在单词前加前缀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27125" y="1083945"/>
            <a:ext cx="593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05. 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存储数据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" y="3830320"/>
            <a:ext cx="3848100" cy="27717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82140" y="1590675"/>
            <a:ext cx="4421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给变量中存储数据使用等于号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63795" y="2398395"/>
            <a:ext cx="484378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rgbClr val="FF0000"/>
                </a:solidFill>
              </a:rPr>
              <a:t>= </a:t>
            </a:r>
          </a:p>
          <a:p>
            <a:r>
              <a:rPr lang="zh-CN" altLang="en-US" sz="2000" b="1">
                <a:solidFill>
                  <a:schemeClr val="tx1"/>
                </a:solidFill>
                <a:sym typeface="+mn-ea"/>
              </a:rPr>
              <a:t>等于号在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js</a:t>
            </a:r>
            <a:r>
              <a:rPr lang="zh-CN" altLang="en-US" sz="2000" b="1">
                <a:solidFill>
                  <a:schemeClr val="tx1"/>
                </a:solidFill>
                <a:sym typeface="+mn-ea"/>
              </a:rPr>
              <a:t>中叫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赋值符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95" y="4459605"/>
            <a:ext cx="2802255" cy="1814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127125" y="1083945"/>
            <a:ext cx="593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05. 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存储数据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5550" y="2665095"/>
            <a:ext cx="8289925" cy="269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</a:rPr>
              <a:t>注意：</a:t>
            </a:r>
          </a:p>
          <a:p>
            <a:pPr>
              <a:lnSpc>
                <a:spcPct val="18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赋值符右边是值</a:t>
            </a:r>
          </a:p>
          <a:p>
            <a:pPr>
              <a:lnSpc>
                <a:spcPct val="18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赋值符左边是变量</a:t>
            </a:r>
          </a:p>
          <a:p>
            <a:pPr>
              <a:lnSpc>
                <a:spcPct val="18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赋值符将右边的值放到左边的变量中存起来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08"/>
          <a:stretch>
            <a:fillRect/>
          </a:stretch>
        </p:blipFill>
        <p:spPr>
          <a:xfrm>
            <a:off x="4361055" y="5896992"/>
            <a:ext cx="3469887" cy="410675"/>
          </a:xfrm>
          <a:prstGeom prst="rect">
            <a:avLst/>
          </a:prstGeom>
        </p:spPr>
      </p:pic>
      <p:sp>
        <p:nvSpPr>
          <p:cNvPr id="12" name="矩形: 对角圆角 11"/>
          <p:cNvSpPr/>
          <p:nvPr/>
        </p:nvSpPr>
        <p:spPr>
          <a:xfrm>
            <a:off x="0" y="831631"/>
            <a:ext cx="4400191" cy="1147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57"/>
          <p:cNvSpPr>
            <a:spLocks noChangeArrowheads="1"/>
          </p:cNvSpPr>
          <p:nvPr/>
        </p:nvSpPr>
        <p:spPr bwMode="auto">
          <a:xfrm>
            <a:off x="0" y="0"/>
            <a:ext cx="618744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</a:t>
            </a: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JavaScript 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的语法</a:t>
            </a:r>
          </a:p>
        </p:txBody>
      </p:sp>
      <p:sp>
        <p:nvSpPr>
          <p:cNvPr id="2" name="矩形 1"/>
          <p:cNvSpPr/>
          <p:nvPr/>
        </p:nvSpPr>
        <p:spPr>
          <a:xfrm>
            <a:off x="4400191" y="3227549"/>
            <a:ext cx="5336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bg1"/>
                </a:solidFill>
                <a:latin typeface="+mn-ea"/>
              </a:rPr>
              <a:t>接下来是一些非常实用的小内容…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93719" y="1110110"/>
            <a:ext cx="489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如何显示计算机的执行结果</a:t>
            </a:r>
          </a:p>
        </p:txBody>
      </p:sp>
      <p:sp>
        <p:nvSpPr>
          <p:cNvPr id="4" name="矩形 3"/>
          <p:cNvSpPr/>
          <p:nvPr/>
        </p:nvSpPr>
        <p:spPr>
          <a:xfrm>
            <a:off x="3427828" y="2544376"/>
            <a:ext cx="53363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alert( 要显示的信息或变量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document.write( 要显示的信息或变量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console.log( 要显示的信息或变量 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08"/>
          <a:stretch>
            <a:fillRect/>
          </a:stretch>
        </p:blipFill>
        <p:spPr>
          <a:xfrm>
            <a:off x="4361055" y="5896992"/>
            <a:ext cx="3469887" cy="410675"/>
          </a:xfrm>
          <a:prstGeom prst="rect">
            <a:avLst/>
          </a:prstGeom>
        </p:spPr>
      </p:pic>
      <p:sp>
        <p:nvSpPr>
          <p:cNvPr id="12" name="矩形: 对角圆角 11"/>
          <p:cNvSpPr/>
          <p:nvPr/>
        </p:nvSpPr>
        <p:spPr>
          <a:xfrm>
            <a:off x="0" y="831631"/>
            <a:ext cx="4400191" cy="1147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57"/>
          <p:cNvSpPr>
            <a:spLocks noChangeArrowheads="1"/>
          </p:cNvSpPr>
          <p:nvPr/>
        </p:nvSpPr>
        <p:spPr bwMode="auto">
          <a:xfrm>
            <a:off x="0" y="0"/>
            <a:ext cx="618744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</a:t>
            </a: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JavaScript 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的语法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04. 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的数据类型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00191" y="2287231"/>
            <a:ext cx="4092384" cy="279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分类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zh-CN" sz="2400" dirty="0">
              <a:solidFill>
                <a:schemeClr val="bg1"/>
              </a:solidFill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检测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en-US" sz="2400" dirty="0">
              <a:solidFill>
                <a:schemeClr val="bg1"/>
              </a:solidFill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转换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的数据类型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–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分类</a:t>
            </a:r>
          </a:p>
        </p:txBody>
      </p:sp>
      <p:sp>
        <p:nvSpPr>
          <p:cNvPr id="2" name="矩形 1"/>
          <p:cNvSpPr/>
          <p:nvPr/>
        </p:nvSpPr>
        <p:spPr>
          <a:xfrm>
            <a:off x="3427828" y="1997839"/>
            <a:ext cx="5336344" cy="4154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字符 String：所有使用引号包裹的数据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数值 Number：0-9，</a:t>
            </a:r>
            <a:r>
              <a:rPr lang="en-US" altLang="en-US" sz="2000" dirty="0" err="1">
                <a:solidFill>
                  <a:schemeClr val="tx1"/>
                </a:solidFill>
              </a:rPr>
              <a:t>NaN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布尔 Boolean：false，true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undefined：undefined，表示没有值，或未赋值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null：null，表示为空，是一种状态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对象 Object：…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数组 Array：…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函数 Function：…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93719" y="1110110"/>
            <a:ext cx="33951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的数据类型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–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 转换</a:t>
            </a:r>
          </a:p>
        </p:txBody>
      </p:sp>
      <p:sp>
        <p:nvSpPr>
          <p:cNvPr id="6" name="矩形 5"/>
          <p:cNvSpPr/>
          <p:nvPr/>
        </p:nvSpPr>
        <p:spPr>
          <a:xfrm>
            <a:off x="3093719" y="18816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+mn-ea"/>
              </a:rPr>
              <a:t>其他转数值</a:t>
            </a:r>
          </a:p>
          <a:p>
            <a:endParaRPr lang="en-US" altLang="en-US" dirty="0">
              <a:solidFill>
                <a:schemeClr val="bg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bg1"/>
                </a:solidFill>
                <a:latin typeface="+mn-ea"/>
              </a:rPr>
              <a:t>	</a:t>
            </a:r>
            <a:r>
              <a:rPr lang="en-GB" altLang="zh-CN" dirty="0" err="1">
                <a:solidFill>
                  <a:schemeClr val="bg1"/>
                </a:solidFill>
                <a:latin typeface="+mn-ea"/>
              </a:rPr>
              <a:t>parseInt</a:t>
            </a:r>
            <a:r>
              <a:rPr lang="en-GB" altLang="zh-CN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变量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1"/>
            <a:endParaRPr lang="zh-CN" altLang="en-US" dirty="0">
              <a:solidFill>
                <a:schemeClr val="bg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bg1"/>
                </a:solidFill>
                <a:latin typeface="+mn-ea"/>
              </a:rPr>
              <a:t>	</a:t>
            </a:r>
            <a:r>
              <a:rPr lang="en-GB" altLang="zh-CN" dirty="0" err="1">
                <a:solidFill>
                  <a:schemeClr val="bg1"/>
                </a:solidFill>
                <a:latin typeface="+mn-ea"/>
              </a:rPr>
              <a:t>parseFloat</a:t>
            </a:r>
            <a:r>
              <a:rPr lang="en-GB" altLang="zh-CN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变量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bg1"/>
                </a:solidFill>
                <a:latin typeface="+mn-ea"/>
              </a:rPr>
              <a:t>	Number(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变量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1"/>
            <a:endParaRPr lang="en-GB" altLang="zh-CN" dirty="0">
              <a:solidFill>
                <a:schemeClr val="bg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en-US" dirty="0" err="1">
                <a:solidFill>
                  <a:schemeClr val="bg1"/>
                </a:solidFill>
                <a:latin typeface="+mn-ea"/>
              </a:rPr>
              <a:t>Math.round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(变量)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20719" y="20086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ea"/>
              </a:rPr>
              <a:t>其他转数值</a:t>
            </a:r>
          </a:p>
          <a:p>
            <a:endParaRPr lang="en-US" altLang="en-US" dirty="0">
              <a:solidFill>
                <a:schemeClr val="tx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tx1"/>
                </a:solidFill>
                <a:latin typeface="+mn-ea"/>
              </a:rPr>
              <a:t>	</a:t>
            </a:r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parseInt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变量</a:t>
            </a:r>
            <a:r>
              <a:rPr lang="en-US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lvl="1"/>
            <a:endParaRPr lang="zh-CN" altLang="en-US" dirty="0">
              <a:solidFill>
                <a:schemeClr val="tx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tx1"/>
                </a:solidFill>
                <a:latin typeface="+mn-ea"/>
              </a:rPr>
              <a:t>	</a:t>
            </a:r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parseFloat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变量</a:t>
            </a:r>
            <a:r>
              <a:rPr lang="en-US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)</a:t>
            </a:r>
          </a:p>
          <a:p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tx1"/>
                </a:solidFill>
                <a:latin typeface="+mn-ea"/>
              </a:rPr>
              <a:t>	Number(</a:t>
            </a:r>
            <a:r>
              <a:rPr lang="en-US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变量</a:t>
            </a:r>
            <a:r>
              <a:rPr lang="en-US" altLang="en-US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lvl="1"/>
            <a:endParaRPr lang="en-GB" altLang="zh-CN" dirty="0">
              <a:solidFill>
                <a:schemeClr val="tx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tx1"/>
                </a:solidFill>
                <a:latin typeface="+mn-ea"/>
              </a:rPr>
              <a:t>	</a:t>
            </a:r>
            <a:r>
              <a:rPr lang="en-US" altLang="en-US" dirty="0" err="1">
                <a:solidFill>
                  <a:schemeClr val="tx1"/>
                </a:solidFill>
                <a:latin typeface="+mn-ea"/>
              </a:rPr>
              <a:t>Math.round</a:t>
            </a:r>
            <a:r>
              <a:rPr lang="en-US" altLang="en-US" dirty="0">
                <a:solidFill>
                  <a:schemeClr val="tx1"/>
                </a:solidFill>
                <a:latin typeface="+mn-ea"/>
              </a:rPr>
              <a:t>(变量)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389" y="2879474"/>
            <a:ext cx="5426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spc="6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3600" spc="6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基础语法</a:t>
            </a:r>
            <a:endParaRPr lang="zh-CN" altLang="en-US" sz="3600" b="1" spc="600" dirty="0">
              <a:solidFill>
                <a:schemeClr val="bg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93719" y="1110110"/>
            <a:ext cx="33951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的数据类型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–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 转换</a:t>
            </a:r>
          </a:p>
        </p:txBody>
      </p:sp>
      <p:sp>
        <p:nvSpPr>
          <p:cNvPr id="6" name="矩形 5"/>
          <p:cNvSpPr/>
          <p:nvPr/>
        </p:nvSpPr>
        <p:spPr>
          <a:xfrm>
            <a:off x="3093719" y="18816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+mn-ea"/>
              </a:rPr>
              <a:t>其他转数值</a:t>
            </a:r>
          </a:p>
          <a:p>
            <a:endParaRPr lang="en-US" altLang="en-US" dirty="0">
              <a:solidFill>
                <a:schemeClr val="bg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bg1"/>
                </a:solidFill>
                <a:latin typeface="+mn-ea"/>
              </a:rPr>
              <a:t>	</a:t>
            </a:r>
            <a:r>
              <a:rPr lang="en-GB" altLang="zh-CN" dirty="0" err="1">
                <a:solidFill>
                  <a:schemeClr val="bg1"/>
                </a:solidFill>
                <a:latin typeface="+mn-ea"/>
              </a:rPr>
              <a:t>parseInt</a:t>
            </a:r>
            <a:r>
              <a:rPr lang="en-GB" altLang="zh-CN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变量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1"/>
            <a:endParaRPr lang="zh-CN" altLang="en-US" dirty="0">
              <a:solidFill>
                <a:schemeClr val="bg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bg1"/>
                </a:solidFill>
                <a:latin typeface="+mn-ea"/>
              </a:rPr>
              <a:t>	</a:t>
            </a:r>
            <a:r>
              <a:rPr lang="en-GB" altLang="zh-CN" dirty="0" err="1">
                <a:solidFill>
                  <a:schemeClr val="bg1"/>
                </a:solidFill>
                <a:latin typeface="+mn-ea"/>
              </a:rPr>
              <a:t>parseFloat</a:t>
            </a:r>
            <a:r>
              <a:rPr lang="en-GB" altLang="zh-CN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变量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bg1"/>
                </a:solidFill>
                <a:latin typeface="+mn-ea"/>
              </a:rPr>
              <a:t>	Number(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变量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1"/>
            <a:endParaRPr lang="en-GB" altLang="zh-CN" dirty="0">
              <a:solidFill>
                <a:schemeClr val="bg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en-US" dirty="0" err="1">
                <a:solidFill>
                  <a:schemeClr val="bg1"/>
                </a:solidFill>
                <a:latin typeface="+mn-ea"/>
              </a:rPr>
              <a:t>Math.round</a:t>
            </a:r>
            <a:r>
              <a:rPr lang="en-US" altLang="en-US" dirty="0">
                <a:solidFill>
                  <a:schemeClr val="bg1"/>
                </a:solidFill>
                <a:latin typeface="+mn-ea"/>
              </a:rPr>
              <a:t>(变量)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20719" y="20086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ea"/>
              </a:rPr>
              <a:t>其他转字符</a:t>
            </a:r>
          </a:p>
          <a:p>
            <a:endParaRPr lang="en-US" altLang="en-US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+mn-ea"/>
              </a:rPr>
              <a:t>变量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.</a:t>
            </a:r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toString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()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+mn-ea"/>
              </a:rPr>
              <a:t>有一些数据类型不能使用 </a:t>
            </a:r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toString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() 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方法，比如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undefined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和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null</a:t>
            </a:r>
          </a:p>
          <a:p>
            <a:pPr lvl="1"/>
            <a:endParaRPr lang="en-GB" altLang="zh-CN" dirty="0">
              <a:solidFill>
                <a:schemeClr val="tx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tx1"/>
                </a:solidFill>
                <a:latin typeface="+mn-ea"/>
              </a:rPr>
              <a:t>String(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变量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+mn-ea"/>
              </a:rPr>
              <a:t>所有数据类型都可以</a:t>
            </a:r>
          </a:p>
          <a:p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变量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93719" y="1110110"/>
            <a:ext cx="33951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的数据类型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–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sym typeface="+mn-ea"/>
              </a:rPr>
              <a:t> 转换</a:t>
            </a:r>
          </a:p>
        </p:txBody>
      </p:sp>
      <p:sp>
        <p:nvSpPr>
          <p:cNvPr id="3" name="矩形 2"/>
          <p:cNvSpPr/>
          <p:nvPr/>
        </p:nvSpPr>
        <p:spPr>
          <a:xfrm>
            <a:off x="3093719" y="188166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ea"/>
              </a:rPr>
              <a:t>其他转布尔</a:t>
            </a:r>
          </a:p>
          <a:p>
            <a:endParaRPr lang="en-US" altLang="en-US" dirty="0">
              <a:solidFill>
                <a:schemeClr val="tx1"/>
              </a:solidFill>
              <a:latin typeface="+mn-ea"/>
            </a:endParaRPr>
          </a:p>
          <a:p>
            <a:r>
              <a:rPr lang="en-GB" altLang="zh-CN" dirty="0">
                <a:solidFill>
                  <a:schemeClr val="tx1"/>
                </a:solidFill>
                <a:latin typeface="+mn-ea"/>
              </a:rPr>
              <a:t>Boolean(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变量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  <a:latin typeface="+mn-ea"/>
              </a:rPr>
              <a:t>	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在 </a:t>
            </a:r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js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中，只有 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''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null</a:t>
            </a:r>
            <a:r>
              <a:rPr lang="zh-CN" altLang="en-GB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undefined</a:t>
            </a:r>
            <a:r>
              <a:rPr lang="zh-CN" altLang="en-GB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NaN</a:t>
            </a:r>
            <a:r>
              <a:rPr lang="zh-CN" altLang="en-GB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这些是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false</a:t>
            </a:r>
            <a:r>
              <a:rPr lang="zh-CN" altLang="en-GB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其余都是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</a:t>
            </a:r>
          </a:p>
          <a:p>
            <a:endParaRPr lang="en-GB" altLang="zh-CN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08"/>
          <a:stretch>
            <a:fillRect/>
          </a:stretch>
        </p:blipFill>
        <p:spPr>
          <a:xfrm>
            <a:off x="4361055" y="5896992"/>
            <a:ext cx="3469887" cy="410675"/>
          </a:xfrm>
          <a:prstGeom prst="rect">
            <a:avLst/>
          </a:prstGeom>
        </p:spPr>
      </p:pic>
      <p:sp>
        <p:nvSpPr>
          <p:cNvPr id="12" name="矩形: 对角圆角 11"/>
          <p:cNvSpPr/>
          <p:nvPr/>
        </p:nvSpPr>
        <p:spPr>
          <a:xfrm>
            <a:off x="0" y="831631"/>
            <a:ext cx="4400191" cy="11472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8" name="TextBox 57"/>
          <p:cNvSpPr>
            <a:spLocks noChangeArrowheads="1"/>
          </p:cNvSpPr>
          <p:nvPr/>
        </p:nvSpPr>
        <p:spPr bwMode="auto">
          <a:xfrm>
            <a:off x="0" y="0"/>
            <a:ext cx="618744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</a:t>
            </a: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	JavaScript 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的语法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00191" y="2287231"/>
            <a:ext cx="4092384" cy="2797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数学运算符</a:t>
            </a:r>
            <a:endParaRPr lang="en-US" altLang="zh-CN" sz="2400" dirty="0">
              <a:solidFill>
                <a:schemeClr val="bg1"/>
              </a:solidFill>
              <a:latin typeface="汉仪力量黑简" panose="00020600040101010101" pitchFamily="18" charset="-122"/>
              <a:ea typeface="汉仪力量黑简" panose="00020600040101010101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赋值运算符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比较运算符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逻辑运算符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en-US" sz="2400" dirty="0">
                <a:solidFill>
                  <a:schemeClr val="bg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一元运算符（自增自减）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数学运算符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91840" y="2794635"/>
            <a:ext cx="3560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+   -   *   /   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数学运算符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91840" y="2794635"/>
            <a:ext cx="5901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+   </a:t>
            </a:r>
            <a:r>
              <a:rPr lang="zh-CN" altLang="en-US" sz="3600" b="1"/>
              <a:t>字符串拼接符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74925" y="3966845"/>
            <a:ext cx="704342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只有符号两边都是数字的时候才会进行加法运算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只要符号任意一边是字符类型，就会进行字符串拼接</a:t>
            </a:r>
          </a:p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sym typeface="+mn-ea"/>
              </a:rPr>
              <a:t>其他符号会自动把两边都转换成数字进行运算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赋值运算符</a:t>
            </a:r>
          </a:p>
        </p:txBody>
      </p:sp>
      <p:sp>
        <p:nvSpPr>
          <p:cNvPr id="8" name="矩形 7"/>
          <p:cNvSpPr/>
          <p:nvPr/>
        </p:nvSpPr>
        <p:spPr>
          <a:xfrm>
            <a:off x="3093719" y="2533308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  <a:latin typeface="+mn-ea"/>
              </a:rPr>
              <a:t>=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就是把 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= 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右边的赋值给等号左边的变量名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var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num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 = 100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就是把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100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赋值给 </a:t>
            </a:r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num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变量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那么 </a:t>
            </a:r>
            <a:r>
              <a:rPr lang="en-GB" altLang="zh-CN" dirty="0" err="1">
                <a:solidFill>
                  <a:schemeClr val="tx1"/>
                </a:solidFill>
                <a:latin typeface="+mn-ea"/>
              </a:rPr>
              <a:t>num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变量的值就是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100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赋值运算符</a:t>
            </a:r>
          </a:p>
        </p:txBody>
      </p:sp>
      <p:sp>
        <p:nvSpPr>
          <p:cNvPr id="2" name="矩形 1"/>
          <p:cNvSpPr/>
          <p:nvPr/>
        </p:nvSpPr>
        <p:spPr>
          <a:xfrm>
            <a:off x="3093719" y="2533308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  <a:latin typeface="+mn-ea"/>
              </a:rPr>
              <a:t>+=</a:t>
            </a:r>
          </a:p>
          <a:p>
            <a:pPr algn="ctr"/>
            <a:r>
              <a:rPr lang="en-GB" altLang="zh-CN" b="1" dirty="0" err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var</a:t>
            </a:r>
            <a:r>
              <a:rPr lang="en-GB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a = 10;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 += 10;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console.log(a); </a:t>
            </a:r>
            <a:r>
              <a:rPr lang="en-GB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//</a:t>
            </a:r>
            <a:r>
              <a:rPr lang="en-US" altLang="en-US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2</a:t>
            </a:r>
            <a:r>
              <a:rPr lang="en-GB" altLang="zh-CN" i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en-GB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  <a:p>
            <a:pPr algn="ctr"/>
            <a:endParaRPr lang="en-GB" altLang="zh-CN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 += 10 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等价于 </a:t>
            </a:r>
            <a:r>
              <a:rPr lang="en-GB" altLang="zh-CN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 = a + 1</a:t>
            </a:r>
            <a:r>
              <a:rPr lang="en-GB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66594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赋值运算符</a:t>
            </a:r>
          </a:p>
        </p:txBody>
      </p:sp>
      <p:sp>
        <p:nvSpPr>
          <p:cNvPr id="2" name="矩形 1"/>
          <p:cNvSpPr/>
          <p:nvPr/>
        </p:nvSpPr>
        <p:spPr>
          <a:xfrm>
            <a:off x="1858644" y="2468538"/>
            <a:ext cx="6096000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GB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其余符号</a:t>
            </a:r>
            <a:r>
              <a:rPr lang="en-US" altLang="zh-CN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zh-CN" altLang="en-GB" sz="32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l"/>
            <a:r>
              <a:rPr lang="en-US" altLang="zh-CN" sz="3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	-= *= /= %=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66594" y="1110110"/>
            <a:ext cx="33951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比较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运算符</a:t>
            </a:r>
          </a:p>
        </p:txBody>
      </p:sp>
      <p:sp>
        <p:nvSpPr>
          <p:cNvPr id="8" name="矩形 7"/>
          <p:cNvSpPr/>
          <p:nvPr/>
        </p:nvSpPr>
        <p:spPr>
          <a:xfrm>
            <a:off x="3093719" y="2470246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  <a:latin typeface="+mn-ea"/>
              </a:rPr>
              <a:t>==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</a:rPr>
              <a:t>比较符号两边的值是否相等，不管数据类型</a:t>
            </a:r>
            <a:endParaRPr lang="en-US" altLang="zh-CN" dirty="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ea"/>
              </a:rPr>
              <a:t>1 == '1’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</a:rPr>
              <a:t>两个的值是一样的，所以得到 </a:t>
            </a:r>
            <a:r>
              <a:rPr lang="en-GB" altLang="zh-CN" dirty="0">
                <a:solidFill>
                  <a:schemeClr val="tx1"/>
                </a:solidFill>
                <a:latin typeface="+mj-ea"/>
              </a:rPr>
              <a:t>true</a:t>
            </a:r>
          </a:p>
          <a:p>
            <a:endParaRPr lang="en-GB" altLang="zh-CN" dirty="0">
              <a:solidFill>
                <a:schemeClr val="tx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66594" y="1110110"/>
            <a:ext cx="33951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比较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运算符</a:t>
            </a:r>
          </a:p>
        </p:txBody>
      </p:sp>
      <p:sp>
        <p:nvSpPr>
          <p:cNvPr id="2" name="矩形 1"/>
          <p:cNvSpPr/>
          <p:nvPr/>
        </p:nvSpPr>
        <p:spPr>
          <a:xfrm>
            <a:off x="2792597" y="2470246"/>
            <a:ext cx="669824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6000" dirty="0">
                <a:solidFill>
                  <a:schemeClr val="tx1"/>
                </a:solidFill>
                <a:latin typeface="+mn-ea"/>
              </a:rPr>
              <a:t>===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</a:rPr>
              <a:t>比较符号两边的值和数据类型是否都相等</a:t>
            </a:r>
            <a:endParaRPr lang="en-US" altLang="zh-CN" dirty="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ea"/>
              </a:rPr>
              <a:t>1 === '1’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</a:rPr>
              <a:t>两个值虽然一样，但是因为数据类型不一样，所以得到 </a:t>
            </a:r>
            <a:r>
              <a:rPr lang="en-GB" altLang="zh-CN" dirty="0">
                <a:solidFill>
                  <a:schemeClr val="tx1"/>
                </a:solidFill>
                <a:latin typeface="+mj-ea"/>
              </a:rPr>
              <a:t>false</a:t>
            </a:r>
          </a:p>
          <a:p>
            <a:endParaRPr lang="en-GB" altLang="zh-CN" dirty="0">
              <a:solidFill>
                <a:schemeClr val="tx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81496" y="913705"/>
            <a:ext cx="327051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历史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931333"/>
            <a:ext cx="3979333" cy="778933"/>
          </a:xfrm>
          <a:prstGeom prst="rect">
            <a:avLst/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菱形 3"/>
          <p:cNvSpPr/>
          <p:nvPr/>
        </p:nvSpPr>
        <p:spPr>
          <a:xfrm>
            <a:off x="3563534" y="913779"/>
            <a:ext cx="796799" cy="796799"/>
          </a:xfrm>
          <a:prstGeom prst="diamond">
            <a:avLst/>
          </a:prstGeom>
          <a:solidFill>
            <a:srgbClr val="1D32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6600" y="1059189"/>
            <a:ext cx="147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8" name="矩形 17"/>
          <p:cNvSpPr/>
          <p:nvPr/>
        </p:nvSpPr>
        <p:spPr>
          <a:xfrm>
            <a:off x="838200" y="1720596"/>
            <a:ext cx="3141133" cy="778933"/>
          </a:xfrm>
          <a:prstGeom prst="rect">
            <a:avLst/>
          </a:prstGeom>
          <a:solidFill>
            <a:srgbClr val="2A4B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3563534" y="1710266"/>
            <a:ext cx="796799" cy="796799"/>
          </a:xfrm>
          <a:prstGeom prst="diamond">
            <a:avLst/>
          </a:prstGeom>
          <a:solidFill>
            <a:srgbClr val="2A4B8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8200" y="2516463"/>
            <a:ext cx="3141133" cy="778933"/>
          </a:xfrm>
          <a:prstGeom prst="rect">
            <a:avLst/>
          </a:prstGeom>
          <a:solidFill>
            <a:srgbClr val="356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3563534" y="2506133"/>
            <a:ext cx="796799" cy="796799"/>
          </a:xfrm>
          <a:prstGeom prst="diamond">
            <a:avLst/>
          </a:prstGeom>
          <a:solidFill>
            <a:srgbClr val="3560A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8200" y="3295889"/>
            <a:ext cx="3141133" cy="778933"/>
          </a:xfrm>
          <a:prstGeom prst="rect">
            <a:avLst/>
          </a:prstGeom>
          <a:solidFill>
            <a:srgbClr val="588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3563534" y="3286829"/>
            <a:ext cx="796799" cy="796799"/>
          </a:xfrm>
          <a:prstGeom prst="diamond">
            <a:avLst/>
          </a:prstGeom>
          <a:solidFill>
            <a:srgbClr val="5881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61151" y="1864199"/>
            <a:ext cx="327051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   JavaScript </a:t>
            </a:r>
            <a:r>
              <a:rPr lang="zh-CN" altLang="en-US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是什么</a:t>
            </a:r>
          </a:p>
        </p:txBody>
      </p:sp>
      <p:sp>
        <p:nvSpPr>
          <p:cNvPr id="26" name="矩形 25"/>
          <p:cNvSpPr/>
          <p:nvPr/>
        </p:nvSpPr>
        <p:spPr>
          <a:xfrm>
            <a:off x="4561151" y="2658620"/>
            <a:ext cx="327051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   JavaScript </a:t>
            </a:r>
            <a:r>
              <a:rPr lang="zh-CN" altLang="en-US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书写</a:t>
            </a:r>
          </a:p>
        </p:txBody>
      </p:sp>
      <p:sp>
        <p:nvSpPr>
          <p:cNvPr id="27" name="矩形 26"/>
          <p:cNvSpPr/>
          <p:nvPr/>
        </p:nvSpPr>
        <p:spPr>
          <a:xfrm>
            <a:off x="4561205" y="3362960"/>
            <a:ext cx="53117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  JavaScript </a:t>
            </a:r>
            <a:r>
              <a:rPr lang="zh-CN" altLang="en-US" sz="24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基础语法（重点）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">
        <p15:prstTrans prst="wind"/>
      </p:transition>
    </mc:Choice>
    <mc:Fallback xmlns="">
      <p:transition spd="slow" advTm="3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66594" y="1110110"/>
            <a:ext cx="33951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比较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运算符</a:t>
            </a:r>
          </a:p>
        </p:txBody>
      </p:sp>
      <p:sp>
        <p:nvSpPr>
          <p:cNvPr id="8" name="矩形 7"/>
          <p:cNvSpPr/>
          <p:nvPr/>
        </p:nvSpPr>
        <p:spPr>
          <a:xfrm>
            <a:off x="2445755" y="2470246"/>
            <a:ext cx="73919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6000" dirty="0">
                <a:solidFill>
                  <a:schemeClr val="tx1"/>
                </a:solidFill>
                <a:latin typeface="+mn-ea"/>
              </a:rPr>
              <a:t>!=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</a:rPr>
              <a:t>比较符号两边的值是否不等</a:t>
            </a:r>
            <a:endParaRPr lang="en-US" altLang="zh-CN" dirty="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ea"/>
              </a:rPr>
              <a:t>1 != '1’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</a:rPr>
              <a:t>因为两边的值是相等的，所以比较他们不等的时候得到 </a:t>
            </a:r>
            <a:r>
              <a:rPr lang="en-GB" altLang="zh-CN" dirty="0">
                <a:solidFill>
                  <a:schemeClr val="tx1"/>
                </a:solidFill>
                <a:latin typeface="+mj-ea"/>
              </a:rPr>
              <a:t>false</a:t>
            </a:r>
          </a:p>
          <a:p>
            <a:endParaRPr lang="en-GB" altLang="zh-CN" dirty="0">
              <a:solidFill>
                <a:schemeClr val="tx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66594" y="1110110"/>
            <a:ext cx="33951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比较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运算符</a:t>
            </a:r>
          </a:p>
        </p:txBody>
      </p:sp>
      <p:sp>
        <p:nvSpPr>
          <p:cNvPr id="2" name="矩形 1"/>
          <p:cNvSpPr/>
          <p:nvPr/>
        </p:nvSpPr>
        <p:spPr>
          <a:xfrm>
            <a:off x="3093719" y="2470246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altLang="zh-CN" sz="6000" dirty="0">
                <a:solidFill>
                  <a:schemeClr val="tx1"/>
                </a:solidFill>
                <a:latin typeface="+mn-ea"/>
              </a:rPr>
              <a:t>!==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</a:rPr>
              <a:t>比较符号两边的数据类型和值是否不等</a:t>
            </a:r>
            <a:endParaRPr lang="en-US" altLang="zh-CN" dirty="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+mj-ea"/>
              </a:rPr>
              <a:t>1 !== '1’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j-ea"/>
              </a:rPr>
              <a:t>因为两边的数据类型确实不一样，所以得到 </a:t>
            </a:r>
            <a:r>
              <a:rPr lang="en-GB" altLang="zh-CN" dirty="0">
                <a:solidFill>
                  <a:schemeClr val="tx1"/>
                </a:solidFill>
                <a:latin typeface="+mj-ea"/>
              </a:rPr>
              <a:t>true</a:t>
            </a:r>
          </a:p>
          <a:p>
            <a:endParaRPr lang="en-GB" altLang="zh-CN" dirty="0">
              <a:solidFill>
                <a:schemeClr val="tx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966594" y="1110110"/>
            <a:ext cx="339513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比较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运算符</a:t>
            </a:r>
          </a:p>
        </p:txBody>
      </p:sp>
      <p:sp>
        <p:nvSpPr>
          <p:cNvPr id="2" name="矩形 1"/>
          <p:cNvSpPr/>
          <p:nvPr/>
        </p:nvSpPr>
        <p:spPr>
          <a:xfrm>
            <a:off x="2443479" y="2404841"/>
            <a:ext cx="6096000" cy="17837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GB" sz="3200" dirty="0">
                <a:solidFill>
                  <a:schemeClr val="tx1"/>
                </a:solidFill>
                <a:latin typeface="+mn-ea"/>
              </a:rPr>
              <a:t>其他运算符：</a:t>
            </a:r>
          </a:p>
          <a:p>
            <a:pPr algn="l"/>
            <a:r>
              <a:rPr lang="en-US" altLang="en-GB" sz="6000" dirty="0">
                <a:solidFill>
                  <a:schemeClr val="tx1"/>
                </a:solidFill>
                <a:latin typeface="+mn-ea"/>
              </a:rPr>
              <a:t>	&gt;   &gt;=   &lt;   &lt;= </a:t>
            </a:r>
            <a:endParaRPr lang="en-GB" altLang="zh-CN" sz="6000" dirty="0">
              <a:solidFill>
                <a:schemeClr val="tx1"/>
              </a:solidFill>
              <a:latin typeface="+mn-ea"/>
            </a:endParaRPr>
          </a:p>
          <a:p>
            <a:pPr algn="l"/>
            <a:endParaRPr lang="en-GB" altLang="zh-CN" dirty="0">
              <a:solidFill>
                <a:schemeClr val="tx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逻辑运算符</a:t>
            </a:r>
          </a:p>
        </p:txBody>
      </p:sp>
      <p:sp>
        <p:nvSpPr>
          <p:cNvPr id="8" name="矩形 7"/>
          <p:cNvSpPr/>
          <p:nvPr/>
        </p:nvSpPr>
        <p:spPr>
          <a:xfrm>
            <a:off x="3093719" y="2470246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  <a:latin typeface="+mn-ea"/>
              </a:rPr>
              <a:t>&amp;&amp;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进行 且 的运算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符号左边必须为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并且右边也是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</a:t>
            </a:r>
            <a:r>
              <a:rPr lang="zh-CN" altLang="en-GB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才会返回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只要有一边不是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</a:t>
            </a:r>
            <a:r>
              <a:rPr lang="zh-CN" altLang="en-GB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那么就会返回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false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true &amp;&amp; true true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true &amp;&amp; false false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false &amp;&amp; true false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false &amp;&amp; false false</a:t>
            </a:r>
          </a:p>
          <a:p>
            <a:endParaRPr lang="en-GB" altLang="zh-CN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逻辑运算符</a:t>
            </a:r>
          </a:p>
        </p:txBody>
      </p:sp>
      <p:sp>
        <p:nvSpPr>
          <p:cNvPr id="2" name="矩形 1"/>
          <p:cNvSpPr/>
          <p:nvPr/>
        </p:nvSpPr>
        <p:spPr>
          <a:xfrm>
            <a:off x="3093719" y="2470246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altLang="zh-CN" sz="6000" dirty="0">
                <a:solidFill>
                  <a:schemeClr val="tx1"/>
                </a:solidFill>
                <a:latin typeface="+mn-ea"/>
              </a:rPr>
              <a:t>||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进行 或 的运算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符号的左边为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或者右边为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</a:t>
            </a:r>
            <a:r>
              <a:rPr lang="zh-CN" altLang="en-GB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都会返回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只有两边都是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false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的时候才会返回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false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true || true true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true || false true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false || true true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false || false false</a:t>
            </a:r>
          </a:p>
          <a:p>
            <a:endParaRPr lang="en-GB" altLang="zh-CN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93719" y="1110110"/>
            <a:ext cx="3395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逻辑运算符</a:t>
            </a:r>
          </a:p>
        </p:txBody>
      </p:sp>
      <p:sp>
        <p:nvSpPr>
          <p:cNvPr id="8" name="矩形 7"/>
          <p:cNvSpPr/>
          <p:nvPr/>
        </p:nvSpPr>
        <p:spPr>
          <a:xfrm>
            <a:off x="3093719" y="247024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altLang="zh-CN" sz="6000" dirty="0">
                <a:solidFill>
                  <a:schemeClr val="tx1"/>
                </a:solidFill>
                <a:latin typeface="+mn-ea"/>
              </a:rPr>
              <a:t>!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进行 取反 运算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本身是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的，会变成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false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本身是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false 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的，会变成 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true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!true false</a:t>
            </a:r>
          </a:p>
          <a:p>
            <a:pPr algn="ctr"/>
            <a:r>
              <a:rPr lang="en-GB" altLang="zh-CN" dirty="0">
                <a:solidFill>
                  <a:schemeClr val="tx1"/>
                </a:solidFill>
                <a:latin typeface="+mn-ea"/>
              </a:rPr>
              <a:t>!false true</a:t>
            </a:r>
          </a:p>
          <a:p>
            <a:endParaRPr lang="en-GB" altLang="zh-CN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93719" y="1110110"/>
            <a:ext cx="470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一元运算符-自增</a:t>
            </a:r>
          </a:p>
        </p:txBody>
      </p:sp>
      <p:sp>
        <p:nvSpPr>
          <p:cNvPr id="2" name="矩形 1"/>
          <p:cNvSpPr/>
          <p:nvPr/>
        </p:nvSpPr>
        <p:spPr>
          <a:xfrm>
            <a:off x="3093719" y="2470246"/>
            <a:ext cx="6096000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  <a:latin typeface="+mn-ea"/>
              </a:rPr>
              <a:t>++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进行自增运算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分成两种，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前置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++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 和 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后置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++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前置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++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，会先把值自动 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+1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，在返回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GB" altLang="zh-CN" b="1" dirty="0" err="1">
                <a:solidFill>
                  <a:schemeClr val="tx1"/>
                </a:solidFill>
                <a:latin typeface="+mn-ea"/>
              </a:rPr>
              <a:t>var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 a = 10; console.log(++a); </a:t>
            </a:r>
            <a:r>
              <a:rPr lang="en-GB" altLang="zh-CN" i="1" dirty="0">
                <a:solidFill>
                  <a:schemeClr val="tx1"/>
                </a:solidFill>
                <a:latin typeface="+mn-ea"/>
              </a:rPr>
              <a:t>// 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会返回 </a:t>
            </a:r>
            <a:r>
              <a:rPr lang="en-US" altLang="zh-CN" i="1" dirty="0">
                <a:solidFill>
                  <a:schemeClr val="tx1"/>
                </a:solidFill>
                <a:latin typeface="+mn-ea"/>
              </a:rPr>
              <a:t>11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，并且把 </a:t>
            </a:r>
            <a:r>
              <a:rPr lang="en-GB" altLang="zh-CN" i="1" dirty="0">
                <a:solidFill>
                  <a:schemeClr val="tx1"/>
                </a:solidFill>
                <a:latin typeface="+mn-ea"/>
              </a:rPr>
              <a:t>a 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的值变成 </a:t>
            </a:r>
            <a:r>
              <a:rPr lang="en-US" altLang="zh-CN" i="1" dirty="0">
                <a:solidFill>
                  <a:schemeClr val="tx1"/>
                </a:solidFill>
                <a:latin typeface="+mn-ea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 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后置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++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，会先把值返回，在自动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+1</a:t>
            </a:r>
          </a:p>
          <a:p>
            <a:pPr algn="ctr"/>
            <a:r>
              <a:rPr lang="en-GB" altLang="zh-CN" b="1" dirty="0" err="1">
                <a:solidFill>
                  <a:schemeClr val="tx1"/>
                </a:solidFill>
                <a:latin typeface="+mn-ea"/>
              </a:rPr>
              <a:t>var</a:t>
            </a:r>
            <a:r>
              <a:rPr lang="en-GB" altLang="zh-CN" dirty="0">
                <a:solidFill>
                  <a:schemeClr val="tx1"/>
                </a:solidFill>
                <a:latin typeface="+mn-ea"/>
              </a:rPr>
              <a:t> a = 10; console.log(a++); </a:t>
            </a:r>
            <a:r>
              <a:rPr lang="en-GB" altLang="zh-CN" i="1" dirty="0">
                <a:solidFill>
                  <a:schemeClr val="tx1"/>
                </a:solidFill>
                <a:latin typeface="+mn-ea"/>
              </a:rPr>
              <a:t>// 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会返回 </a:t>
            </a:r>
            <a:r>
              <a:rPr lang="en-US" altLang="zh-CN" i="1" dirty="0">
                <a:solidFill>
                  <a:schemeClr val="tx1"/>
                </a:solidFill>
                <a:latin typeface="+mn-ea"/>
              </a:rPr>
              <a:t>10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，然后把 </a:t>
            </a:r>
            <a:r>
              <a:rPr lang="en-GB" altLang="zh-CN" i="1" dirty="0">
                <a:solidFill>
                  <a:schemeClr val="tx1"/>
                </a:solidFill>
                <a:latin typeface="+mn-ea"/>
              </a:rPr>
              <a:t>a </a:t>
            </a:r>
            <a:r>
              <a:rPr lang="zh-CN" altLang="en-US" i="1" dirty="0">
                <a:solidFill>
                  <a:schemeClr val="tx1"/>
                </a:solidFill>
                <a:latin typeface="+mn-ea"/>
              </a:rPr>
              <a:t>的值变成 </a:t>
            </a:r>
            <a:r>
              <a:rPr lang="en-US" altLang="zh-CN" i="1" dirty="0">
                <a:solidFill>
                  <a:schemeClr val="tx1"/>
                </a:solidFill>
                <a:latin typeface="+mn-ea"/>
              </a:rPr>
              <a:t>11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 </a:t>
            </a:r>
          </a:p>
          <a:p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语法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93719" y="1110110"/>
            <a:ext cx="4704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0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5</a:t>
            </a:r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. 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的运算符</a:t>
            </a:r>
            <a:r>
              <a:rPr lang="en-US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 – 一元运算符-自增</a:t>
            </a:r>
          </a:p>
        </p:txBody>
      </p:sp>
      <p:sp>
        <p:nvSpPr>
          <p:cNvPr id="8" name="矩形 7"/>
          <p:cNvSpPr/>
          <p:nvPr/>
        </p:nvSpPr>
        <p:spPr>
          <a:xfrm>
            <a:off x="3093719" y="2470246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  <a:latin typeface="+mn-ea"/>
              </a:rPr>
              <a:t>--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进行自减运算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分成两种，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前置</a:t>
            </a:r>
            <a:r>
              <a:rPr lang="en-US" altLang="zh-CN" b="1" dirty="0">
                <a:solidFill>
                  <a:schemeClr val="tx1"/>
                </a:solidFill>
                <a:latin typeface="+mn-ea"/>
              </a:rPr>
              <a:t>--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 和 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后置</a:t>
            </a:r>
            <a:r>
              <a:rPr lang="en-US" altLang="en-US" b="1" dirty="0">
                <a:solidFill>
                  <a:schemeClr val="tx1"/>
                </a:solidFill>
                <a:latin typeface="+mn-ea"/>
              </a:rPr>
              <a:t>--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+mn-ea"/>
              </a:rPr>
              <a:t>和 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++ 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运算符道理一样</a:t>
            </a:r>
          </a:p>
          <a:p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87014" y="2883919"/>
            <a:ext cx="3256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历史</a:t>
            </a:r>
          </a:p>
          <a:p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6149" y="2468659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Sans" panose="020B0503020203040204" pitchFamily="34" charset="0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Sans" panose="020B0503020203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4356735" y="2616200"/>
            <a:ext cx="2990850" cy="318579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603750" y="3503930"/>
            <a:ext cx="1396365" cy="5524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历史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26260" y="1083945"/>
            <a:ext cx="2728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出现之前的网页</a:t>
            </a:r>
          </a:p>
        </p:txBody>
      </p:sp>
      <p:sp>
        <p:nvSpPr>
          <p:cNvPr id="3" name="矩形 2"/>
          <p:cNvSpPr/>
          <p:nvPr/>
        </p:nvSpPr>
        <p:spPr>
          <a:xfrm>
            <a:off x="599440" y="2232025"/>
            <a:ext cx="3495040" cy="4470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8190" y="2687320"/>
            <a:ext cx="19018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用  户 名：</a:t>
            </a:r>
          </a:p>
          <a:p>
            <a:endParaRPr lang="zh-CN" altLang="en-US"/>
          </a:p>
          <a:p>
            <a:r>
              <a:rPr lang="zh-CN" altLang="en-US"/>
              <a:t>密       码：</a:t>
            </a:r>
          </a:p>
          <a:p>
            <a:endParaRPr lang="zh-CN" altLang="en-US"/>
          </a:p>
          <a:p>
            <a:r>
              <a:rPr lang="zh-CN" altLang="en-US"/>
              <a:t>确认密码：</a:t>
            </a:r>
          </a:p>
          <a:p>
            <a:endParaRPr lang="zh-CN" altLang="en-US"/>
          </a:p>
          <a:p>
            <a:r>
              <a:rPr lang="zh-CN" altLang="en-US"/>
              <a:t>。。。</a:t>
            </a:r>
          </a:p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23440" y="2686685"/>
            <a:ext cx="1706880" cy="3581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23440" y="3285490"/>
            <a:ext cx="1706880" cy="3581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123440" y="3805555"/>
            <a:ext cx="1706880" cy="3581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537970" y="5342255"/>
            <a:ext cx="1284605" cy="5200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08785" y="5418455"/>
            <a:ext cx="942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    册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3636010" y="2544445"/>
            <a:ext cx="721360" cy="2505710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21860" y="36258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输入的数据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24600" y="3343910"/>
            <a:ext cx="76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发送</a:t>
            </a:r>
          </a:p>
        </p:txBody>
      </p:sp>
      <p:sp>
        <p:nvSpPr>
          <p:cNvPr id="16" name="矩形 15"/>
          <p:cNvSpPr/>
          <p:nvPr/>
        </p:nvSpPr>
        <p:spPr>
          <a:xfrm>
            <a:off x="7443470" y="2232025"/>
            <a:ext cx="3495040" cy="4470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874635" y="2421255"/>
            <a:ext cx="2918460" cy="205930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314055" y="3205480"/>
            <a:ext cx="2210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校验数据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9320530" y="4436110"/>
            <a:ext cx="9525" cy="49466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409430" y="4563110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得到结果</a:t>
            </a:r>
          </a:p>
        </p:txBody>
      </p:sp>
      <p:sp>
        <p:nvSpPr>
          <p:cNvPr id="24" name="椭圆 23"/>
          <p:cNvSpPr/>
          <p:nvPr/>
        </p:nvSpPr>
        <p:spPr>
          <a:xfrm>
            <a:off x="8448040" y="4928235"/>
            <a:ext cx="1739900" cy="1104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00B050"/>
                </a:solidFill>
              </a:rPr>
              <a:t>结果</a:t>
            </a:r>
          </a:p>
        </p:txBody>
      </p:sp>
      <p:cxnSp>
        <p:nvCxnSpPr>
          <p:cNvPr id="25" name="直接箭头连接符 24"/>
          <p:cNvCxnSpPr>
            <a:stCxn id="24" idx="2"/>
          </p:cNvCxnSpPr>
          <p:nvPr/>
        </p:nvCxnSpPr>
        <p:spPr>
          <a:xfrm flipH="1" flipV="1">
            <a:off x="3686175" y="5476875"/>
            <a:ext cx="4761865" cy="381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026025" y="505015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返回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26920" y="1770380"/>
            <a:ext cx="147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华文琥珀" panose="02010800040101010101" charset="-122"/>
                <a:ea typeface="华文琥珀" panose="02010800040101010101" charset="-122"/>
              </a:rPr>
              <a:t>浏览器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589645" y="1800225"/>
            <a:ext cx="1478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华文琥珀" panose="02010800040101010101" charset="-122"/>
                <a:ea typeface="华文琥珀" panose="02010800040101010101" charset="-122"/>
              </a:rPr>
              <a:t>远程服务器</a:t>
            </a:r>
          </a:p>
        </p:txBody>
      </p:sp>
      <p:sp>
        <p:nvSpPr>
          <p:cNvPr id="30" name="右箭头 29"/>
          <p:cNvSpPr/>
          <p:nvPr/>
        </p:nvSpPr>
        <p:spPr>
          <a:xfrm>
            <a:off x="6047740" y="3666490"/>
            <a:ext cx="1268730" cy="227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848860" y="5862320"/>
            <a:ext cx="2259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整个过程大约</a:t>
            </a:r>
            <a:r>
              <a:rPr lang="en-US" altLang="zh-CN"/>
              <a:t>30s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历史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26260" y="1083945"/>
            <a:ext cx="2728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网景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3183255"/>
            <a:ext cx="3571875" cy="6858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610578" y="3183255"/>
            <a:ext cx="57842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网景浏览器1.0发布后，以共享软件的方式贩卖</a:t>
            </a: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，因为功能追加得很快，所以当时占有率相当地高，</a:t>
            </a: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1995年，该公司的收入每季上升一倍。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03061" y="637831"/>
            <a:ext cx="19519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JavaScript 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  <a:cs typeface="+mn-ea"/>
                <a:sym typeface="+mn-lt"/>
              </a:rPr>
              <a:t>历史</a:t>
            </a:r>
            <a:endParaRPr lang="zh-CN" altLang="en-US" sz="2000" b="1" dirty="0">
              <a:solidFill>
                <a:schemeClr val="tx1"/>
              </a:solidFill>
              <a:latin typeface="汉仪力量黑简" panose="00020600040101010101" pitchFamily="18" charset="-122"/>
              <a:ea typeface="汉仪力量黑简" panose="00020600040101010101" pitchFamily="18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7933" y="1083733"/>
            <a:ext cx="1139613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26260" y="1083945"/>
            <a:ext cx="2728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js</a:t>
            </a:r>
            <a:r>
              <a:rPr lang="zh-CN" altLang="en-US" sz="2000" dirty="0">
                <a:solidFill>
                  <a:schemeClr val="tx1"/>
                </a:solidFill>
                <a:latin typeface="汉仪力量黑简" panose="00020600040101010101" pitchFamily="18" charset="-122"/>
                <a:ea typeface="汉仪力量黑简" panose="00020600040101010101" pitchFamily="18" charset="-122"/>
              </a:rPr>
              <a:t>的由来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40" y="2673985"/>
            <a:ext cx="1914525" cy="26479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981065" y="1842135"/>
            <a:ext cx="4974590" cy="416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1995年5月，网景公司做出决策，未来的网页脚本语言必须"看上去与Java足够相似"，但是比Java简单，使得非专业的 网页作者也能很快上手。 这个决策实际上将Perl、Python、Tcl、Scheme等非面向对象编程的语言都排除在外了。</a:t>
            </a:r>
          </a:p>
          <a:p>
            <a:pPr>
              <a:lnSpc>
                <a:spcPct val="120000"/>
              </a:lnSpc>
            </a:pPr>
            <a:r>
              <a:rPr lang="zh-CN" altLang="en-US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Brendan Eich被指定为这种"简化版Java语言"的设计师。</a:t>
            </a:r>
          </a:p>
          <a:p>
            <a:pPr>
              <a:lnSpc>
                <a:spcPct val="120000"/>
              </a:lnSpc>
            </a:pPr>
            <a:r>
              <a:rPr lang="zh-CN" altLang="en-US" b="1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但是，他对Java一点兴趣也没有。为了应付公司安排的任务，他只用10天时间就把Javascript设计出来了。</a:t>
            </a:r>
          </a:p>
          <a:p>
            <a:pPr algn="l">
              <a:lnSpc>
                <a:spcPct val="150000"/>
              </a:lnSpc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1995年，该公司的收入每季上升一倍。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20000"/>
              </a:lnSpc>
            </a:pPr>
            <a:endParaRPr lang="zh-CN" altLang="en-US" b="1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40" y="1842135"/>
            <a:ext cx="3571875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a4919f2-25f6-4225-a768-70ad7fc00ba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0060a0f-b82b-432b-a546-85a547e06e6d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b4f16a9-bd9b-422a-bf26-db4a18259a5c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3008</Words>
  <Application>Microsoft Office PowerPoint</Application>
  <PresentationFormat>宽屏</PresentationFormat>
  <Paragraphs>491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Hannotate SC</vt:lpstr>
      <vt:lpstr>楷体</vt:lpstr>
      <vt:lpstr>华文琥珀</vt:lpstr>
      <vt:lpstr>Alibaba Sans</vt:lpstr>
      <vt:lpstr>Arial</vt:lpstr>
      <vt:lpstr>Kaiti SC</vt:lpstr>
      <vt:lpstr>等线</vt:lpstr>
      <vt:lpstr>汉仪力量黑简</vt:lpstr>
      <vt:lpstr>华文中宋</vt:lpstr>
      <vt:lpstr>仿宋</vt:lpstr>
      <vt:lpstr>微软雅黑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再玄</dc:creator>
  <cp:lastModifiedBy>qf</cp:lastModifiedBy>
  <cp:revision>70</cp:revision>
  <dcterms:created xsi:type="dcterms:W3CDTF">2019-11-25T03:05:00Z</dcterms:created>
  <dcterms:modified xsi:type="dcterms:W3CDTF">2021-04-21T02:38:50Z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